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6"/>
  </p:notesMasterIdLst>
  <p:sldIdLst>
    <p:sldId id="256" r:id="rId2"/>
    <p:sldId id="258" r:id="rId3"/>
    <p:sldId id="259" r:id="rId4"/>
    <p:sldId id="260" r:id="rId5"/>
    <p:sldId id="261" r:id="rId6"/>
    <p:sldId id="402" r:id="rId7"/>
    <p:sldId id="262" r:id="rId8"/>
    <p:sldId id="379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380" r:id="rId24"/>
    <p:sldId id="277" r:id="rId25"/>
    <p:sldId id="381" r:id="rId26"/>
    <p:sldId id="278" r:id="rId27"/>
    <p:sldId id="279" r:id="rId28"/>
    <p:sldId id="382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84" r:id="rId56"/>
    <p:sldId id="383" r:id="rId57"/>
    <p:sldId id="385" r:id="rId58"/>
    <p:sldId id="306" r:id="rId59"/>
    <p:sldId id="307" r:id="rId60"/>
    <p:sldId id="308" r:id="rId61"/>
    <p:sldId id="309" r:id="rId62"/>
    <p:sldId id="310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86" r:id="rId81"/>
    <p:sldId id="387" r:id="rId82"/>
    <p:sldId id="330" r:id="rId83"/>
    <p:sldId id="331" r:id="rId84"/>
    <p:sldId id="332" r:id="rId85"/>
    <p:sldId id="333" r:id="rId86"/>
    <p:sldId id="334" r:id="rId87"/>
    <p:sldId id="335" r:id="rId88"/>
    <p:sldId id="336" r:id="rId89"/>
    <p:sldId id="337" r:id="rId90"/>
    <p:sldId id="338" r:id="rId91"/>
    <p:sldId id="339" r:id="rId92"/>
    <p:sldId id="393" r:id="rId93"/>
    <p:sldId id="394" r:id="rId94"/>
    <p:sldId id="395" r:id="rId95"/>
    <p:sldId id="396" r:id="rId96"/>
    <p:sldId id="397" r:id="rId97"/>
    <p:sldId id="398" r:id="rId98"/>
    <p:sldId id="399" r:id="rId99"/>
    <p:sldId id="400" r:id="rId100"/>
    <p:sldId id="401" r:id="rId101"/>
    <p:sldId id="340" r:id="rId102"/>
    <p:sldId id="341" r:id="rId103"/>
    <p:sldId id="342" r:id="rId104"/>
    <p:sldId id="343" r:id="rId105"/>
    <p:sldId id="344" r:id="rId106"/>
    <p:sldId id="345" r:id="rId107"/>
    <p:sldId id="346" r:id="rId108"/>
    <p:sldId id="347" r:id="rId109"/>
    <p:sldId id="348" r:id="rId110"/>
    <p:sldId id="349" r:id="rId111"/>
    <p:sldId id="350" r:id="rId112"/>
    <p:sldId id="351" r:id="rId113"/>
    <p:sldId id="352" r:id="rId114"/>
    <p:sldId id="353" r:id="rId115"/>
    <p:sldId id="354" r:id="rId116"/>
    <p:sldId id="355" r:id="rId117"/>
    <p:sldId id="356" r:id="rId118"/>
    <p:sldId id="357" r:id="rId119"/>
    <p:sldId id="358" r:id="rId120"/>
    <p:sldId id="359" r:id="rId121"/>
    <p:sldId id="360" r:id="rId122"/>
    <p:sldId id="361" r:id="rId123"/>
    <p:sldId id="362" r:id="rId124"/>
    <p:sldId id="363" r:id="rId125"/>
    <p:sldId id="364" r:id="rId126"/>
    <p:sldId id="365" r:id="rId127"/>
    <p:sldId id="366" r:id="rId128"/>
    <p:sldId id="367" r:id="rId129"/>
    <p:sldId id="388" r:id="rId130"/>
    <p:sldId id="389" r:id="rId131"/>
    <p:sldId id="390" r:id="rId132"/>
    <p:sldId id="368" r:id="rId133"/>
    <p:sldId id="369" r:id="rId134"/>
    <p:sldId id="370" r:id="rId135"/>
    <p:sldId id="371" r:id="rId136"/>
    <p:sldId id="372" r:id="rId137"/>
    <p:sldId id="373" r:id="rId138"/>
    <p:sldId id="374" r:id="rId139"/>
    <p:sldId id="391" r:id="rId140"/>
    <p:sldId id="392" r:id="rId141"/>
    <p:sldId id="375" r:id="rId142"/>
    <p:sldId id="376" r:id="rId143"/>
    <p:sldId id="377" r:id="rId144"/>
    <p:sldId id="378" r:id="rId1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82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microsoft.com/office/2016/11/relationships/changesInfo" Target="changesInfos/changesInfo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聃 黄" userId="05fd6555-67a9-4797-980c-de46b7ca3e6c" providerId="ADAL" clId="{7C855A8B-2F80-4A02-B0F4-BEE2A19E8193}"/>
    <pc:docChg chg="modSld sldOrd">
      <pc:chgData name="聃 黄" userId="05fd6555-67a9-4797-980c-de46b7ca3e6c" providerId="ADAL" clId="{7C855A8B-2F80-4A02-B0F4-BEE2A19E8193}" dt="2020-09-20T15:23:03.667" v="9" actId="207"/>
      <pc:docMkLst>
        <pc:docMk/>
      </pc:docMkLst>
      <pc:sldChg chg="addSp delSp modSp">
        <pc:chgData name="聃 黄" userId="05fd6555-67a9-4797-980c-de46b7ca3e6c" providerId="ADAL" clId="{7C855A8B-2F80-4A02-B0F4-BEE2A19E8193}" dt="2020-09-20T15:06:21.188" v="5" actId="767"/>
        <pc:sldMkLst>
          <pc:docMk/>
          <pc:sldMk cId="2745083549" sldId="364"/>
        </pc:sldMkLst>
        <pc:spChg chg="add del mod">
          <ac:chgData name="聃 黄" userId="05fd6555-67a9-4797-980c-de46b7ca3e6c" providerId="ADAL" clId="{7C855A8B-2F80-4A02-B0F4-BEE2A19E8193}" dt="2020-09-20T15:06:21.188" v="5" actId="767"/>
          <ac:spMkLst>
            <pc:docMk/>
            <pc:sldMk cId="2745083549" sldId="364"/>
            <ac:spMk id="2" creationId="{816CB386-E212-44D1-8367-4B1D0EAFDFAA}"/>
          </ac:spMkLst>
        </pc:spChg>
        <pc:spChg chg="mod">
          <ac:chgData name="聃 黄" userId="05fd6555-67a9-4797-980c-de46b7ca3e6c" providerId="ADAL" clId="{7C855A8B-2F80-4A02-B0F4-BEE2A19E8193}" dt="2020-09-20T15:05:50.370" v="3" actId="207"/>
          <ac:spMkLst>
            <pc:docMk/>
            <pc:sldMk cId="2745083549" sldId="364"/>
            <ac:spMk id="128002" creationId="{00000000-0000-0000-0000-000000000000}"/>
          </ac:spMkLst>
        </pc:spChg>
      </pc:sldChg>
      <pc:sldChg chg="modSp">
        <pc:chgData name="聃 黄" userId="05fd6555-67a9-4797-980c-de46b7ca3e6c" providerId="ADAL" clId="{7C855A8B-2F80-4A02-B0F4-BEE2A19E8193}" dt="2020-09-20T15:07:04.578" v="6" actId="207"/>
        <pc:sldMkLst>
          <pc:docMk/>
          <pc:sldMk cId="4093879380" sldId="365"/>
        </pc:sldMkLst>
        <pc:spChg chg="mod">
          <ac:chgData name="聃 黄" userId="05fd6555-67a9-4797-980c-de46b7ca3e6c" providerId="ADAL" clId="{7C855A8B-2F80-4A02-B0F4-BEE2A19E8193}" dt="2020-09-20T15:07:04.578" v="6" actId="207"/>
          <ac:spMkLst>
            <pc:docMk/>
            <pc:sldMk cId="4093879380" sldId="365"/>
            <ac:spMk id="129026" creationId="{00000000-0000-0000-0000-000000000000}"/>
          </ac:spMkLst>
        </pc:spChg>
      </pc:sldChg>
      <pc:sldChg chg="modSp">
        <pc:chgData name="聃 黄" userId="05fd6555-67a9-4797-980c-de46b7ca3e6c" providerId="ADAL" clId="{7C855A8B-2F80-4A02-B0F4-BEE2A19E8193}" dt="2020-09-20T15:07:22.660" v="7" actId="207"/>
        <pc:sldMkLst>
          <pc:docMk/>
          <pc:sldMk cId="2344213258" sldId="366"/>
        </pc:sldMkLst>
        <pc:spChg chg="mod">
          <ac:chgData name="聃 黄" userId="05fd6555-67a9-4797-980c-de46b7ca3e6c" providerId="ADAL" clId="{7C855A8B-2F80-4A02-B0F4-BEE2A19E8193}" dt="2020-09-20T15:07:22.660" v="7" actId="207"/>
          <ac:spMkLst>
            <pc:docMk/>
            <pc:sldMk cId="2344213258" sldId="366"/>
            <ac:spMk id="130050" creationId="{00000000-0000-0000-0000-000000000000}"/>
          </ac:spMkLst>
        </pc:spChg>
      </pc:sldChg>
      <pc:sldChg chg="addSp modSp">
        <pc:chgData name="聃 黄" userId="05fd6555-67a9-4797-980c-de46b7ca3e6c" providerId="ADAL" clId="{7C855A8B-2F80-4A02-B0F4-BEE2A19E8193}" dt="2020-09-20T15:23:03.667" v="9" actId="207"/>
        <pc:sldMkLst>
          <pc:docMk/>
          <pc:sldMk cId="3841453017" sldId="369"/>
        </pc:sldMkLst>
        <pc:spChg chg="add mod">
          <ac:chgData name="聃 黄" userId="05fd6555-67a9-4797-980c-de46b7ca3e6c" providerId="ADAL" clId="{7C855A8B-2F80-4A02-B0F4-BEE2A19E8193}" dt="2020-09-20T15:23:03.667" v="9" actId="207"/>
          <ac:spMkLst>
            <pc:docMk/>
            <pc:sldMk cId="3841453017" sldId="369"/>
            <ac:spMk id="2" creationId="{1A4C5909-1131-465C-9A28-AC5FE960B38C}"/>
          </ac:spMkLst>
        </pc:spChg>
      </pc:sldChg>
      <pc:sldChg chg="ord">
        <pc:chgData name="聃 黄" userId="05fd6555-67a9-4797-980c-de46b7ca3e6c" providerId="ADAL" clId="{7C855A8B-2F80-4A02-B0F4-BEE2A19E8193}" dt="2020-09-20T13:14:57.710" v="0"/>
        <pc:sldMkLst>
          <pc:docMk/>
          <pc:sldMk cId="4083269503" sldId="393"/>
        </pc:sldMkLst>
      </pc:sldChg>
      <pc:sldChg chg="modSp">
        <pc:chgData name="聃 黄" userId="05fd6555-67a9-4797-980c-de46b7ca3e6c" providerId="ADAL" clId="{7C855A8B-2F80-4A02-B0F4-BEE2A19E8193}" dt="2020-09-20T13:46:30.735" v="2"/>
        <pc:sldMkLst>
          <pc:docMk/>
          <pc:sldMk cId="1302092555" sldId="395"/>
        </pc:sldMkLst>
        <pc:spChg chg="mod">
          <ac:chgData name="聃 黄" userId="05fd6555-67a9-4797-980c-de46b7ca3e6c" providerId="ADAL" clId="{7C855A8B-2F80-4A02-B0F4-BEE2A19E8193}" dt="2020-09-20T13:46:30.735" v="2"/>
          <ac:spMkLst>
            <pc:docMk/>
            <pc:sldMk cId="1302092555" sldId="395"/>
            <ac:spMk id="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05329-6B42-4FD2-8738-D9586E9FC4D5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480DC9-D634-4BAB-8AC5-A97A19483B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65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lnSpc>
        <a:spcPct val="150000"/>
      </a:lnSpc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30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18434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fld id="{4DE392DD-EC04-4DB4-A7F1-5230293B05FE}" type="datetime3">
              <a:rPr lang="en-US" altLang="en-US" sz="1300">
                <a:latin typeface="Times New Roman" panose="02020603050405020304" pitchFamily="18" charset="0"/>
              </a:rPr>
              <a:pPr/>
              <a:t>16 September 2021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8435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300">
                <a:latin typeface="Times New Roman" panose="02020603050405020304" pitchFamily="18" charset="0"/>
              </a:rPr>
              <a:t>Chapter 2 — Instructions: Language of the Computer</a:t>
            </a:r>
          </a:p>
        </p:txBody>
      </p:sp>
      <p:sp>
        <p:nvSpPr>
          <p:cNvPr id="1843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fld id="{5D90072C-E5D5-4B3B-972F-C50EFF689030}" type="slidenum">
              <a:rPr lang="en-US" altLang="en-US" sz="1300">
                <a:latin typeface="Times New Roman" panose="02020603050405020304" pitchFamily="18" charset="0"/>
              </a:rPr>
              <a:pPr/>
              <a:t>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84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2867327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2"/>
          <p:cNvSpPr>
            <a:spLocks noGrp="1" noChangeArrowheads="1"/>
          </p:cNvSpPr>
          <p:nvPr>
            <p:ph type="hdr" sz="quarter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300">
                <a:latin typeface="Times New Roman" panose="02020603050405020304" pitchFamily="18" charset="0"/>
              </a:rPr>
              <a:t>The University of Adelaide, School of Computer Science</a:t>
            </a:r>
          </a:p>
        </p:txBody>
      </p:sp>
      <p:sp>
        <p:nvSpPr>
          <p:cNvPr id="20482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fld id="{7B0A06A8-9137-49E9-B1CF-CA6AB5A3FF3F}" type="datetime3">
              <a:rPr lang="en-US" altLang="en-US" sz="1300">
                <a:latin typeface="Times New Roman" panose="02020603050405020304" pitchFamily="18" charset="0"/>
              </a:rPr>
              <a:pPr/>
              <a:t>16 September 2021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483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300">
                <a:latin typeface="Times New Roman" panose="02020603050405020304" pitchFamily="18" charset="0"/>
              </a:rPr>
              <a:t>Chapter 2 — Instructions: Language of the Computer</a:t>
            </a:r>
          </a:p>
        </p:txBody>
      </p:sp>
      <p:sp>
        <p:nvSpPr>
          <p:cNvPr id="2048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defTabSz="966788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fld id="{460B68F1-26FF-4E74-99D6-0FF3136EC23F}" type="slidenum">
              <a:rPr lang="en-US" altLang="en-US" sz="1300">
                <a:latin typeface="Times New Roman" panose="02020603050405020304" pitchFamily="18" charset="0"/>
              </a:rPr>
              <a:pPr/>
              <a:t>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048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AU" altLang="en-US"/>
          </a:p>
        </p:txBody>
      </p:sp>
    </p:spTree>
    <p:extLst>
      <p:ext uri="{BB962C8B-B14F-4D97-AF65-F5344CB8AC3E}">
        <p14:creationId xmlns:p14="http://schemas.microsoft.com/office/powerpoint/2010/main" val="3929031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16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7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006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ChangeArrowheads="1"/>
          </p:cNvSpPr>
          <p:nvPr userDrawn="1"/>
        </p:nvSpPr>
        <p:spPr bwMode="auto">
          <a:xfrm>
            <a:off x="0" y="0"/>
            <a:ext cx="9144000" cy="765175"/>
          </a:xfrm>
          <a:prstGeom prst="rect">
            <a:avLst/>
          </a:prstGeom>
          <a:solidFill>
            <a:srgbClr val="767D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GB" altLang="en-US" sz="24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9"/>
          <p:cNvSpPr>
            <a:spLocks noChangeArrowheads="1"/>
          </p:cNvSpPr>
          <p:nvPr userDrawn="1"/>
        </p:nvSpPr>
        <p:spPr bwMode="auto">
          <a:xfrm>
            <a:off x="0" y="76517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pic>
        <p:nvPicPr>
          <p:cNvPr id="4" name="Picture 17" descr="MK_logo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0800"/>
            <a:ext cx="1228725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9"/>
          <p:cNvSpPr>
            <a:spLocks noChangeArrowheads="1"/>
          </p:cNvSpPr>
          <p:nvPr userDrawn="1"/>
        </p:nvSpPr>
        <p:spPr bwMode="auto">
          <a:xfrm>
            <a:off x="2197100" y="765175"/>
            <a:ext cx="46038" cy="5732463"/>
          </a:xfrm>
          <a:prstGeom prst="rect">
            <a:avLst/>
          </a:prstGeom>
          <a:gradFill rotWithShape="1">
            <a:gsLst>
              <a:gs pos="0">
                <a:srgbClr val="808080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6" name="Rectangle 20"/>
          <p:cNvSpPr>
            <a:spLocks noChangeArrowheads="1"/>
          </p:cNvSpPr>
          <p:nvPr userDrawn="1"/>
        </p:nvSpPr>
        <p:spPr bwMode="auto">
          <a:xfrm>
            <a:off x="2559050" y="1195388"/>
            <a:ext cx="46038" cy="3816350"/>
          </a:xfrm>
          <a:prstGeom prst="rect">
            <a:avLst/>
          </a:prstGeom>
          <a:gradFill rotWithShape="1">
            <a:gsLst>
              <a:gs pos="0">
                <a:srgbClr val="767D79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7" name="Rectangle 21"/>
          <p:cNvSpPr>
            <a:spLocks noChangeArrowheads="1"/>
          </p:cNvSpPr>
          <p:nvPr userDrawn="1"/>
        </p:nvSpPr>
        <p:spPr bwMode="auto">
          <a:xfrm>
            <a:off x="2341563" y="1916113"/>
            <a:ext cx="6623050" cy="46037"/>
          </a:xfrm>
          <a:prstGeom prst="rect">
            <a:avLst/>
          </a:prstGeom>
          <a:gradFill rotWithShape="1">
            <a:gsLst>
              <a:gs pos="0">
                <a:srgbClr val="5F5F5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8" name="Rectangle 38"/>
          <p:cNvSpPr>
            <a:spLocks noChangeArrowheads="1"/>
          </p:cNvSpPr>
          <p:nvPr userDrawn="1"/>
        </p:nvSpPr>
        <p:spPr bwMode="auto">
          <a:xfrm>
            <a:off x="0" y="6308725"/>
            <a:ext cx="9144000" cy="549275"/>
          </a:xfrm>
          <a:prstGeom prst="rect">
            <a:avLst/>
          </a:prstGeom>
          <a:solidFill>
            <a:srgbClr val="767D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9" name="Rectangle 39"/>
          <p:cNvSpPr>
            <a:spLocks noChangeArrowheads="1"/>
          </p:cNvSpPr>
          <p:nvPr userDrawn="1"/>
        </p:nvSpPr>
        <p:spPr bwMode="auto">
          <a:xfrm>
            <a:off x="0" y="6308725"/>
            <a:ext cx="9144000" cy="1746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US" altLang="en-US"/>
          </a:p>
        </p:txBody>
      </p:sp>
      <p:pic>
        <p:nvPicPr>
          <p:cNvPr id="10" name="Picture 41" descr="MK_logo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6381750"/>
            <a:ext cx="7921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42"/>
          <p:cNvSpPr txBox="1">
            <a:spLocks noChangeArrowheads="1"/>
          </p:cNvSpPr>
          <p:nvPr userDrawn="1"/>
        </p:nvSpPr>
        <p:spPr bwMode="auto">
          <a:xfrm>
            <a:off x="8388350" y="6497638"/>
            <a:ext cx="576263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BE8C8B4B-BF4D-43A2-94B7-9960261E444F}" type="slidenum">
              <a:rPr lang="en-AU" altLang="en-US" sz="1200" b="1">
                <a:latin typeface="Arial" panose="020B0604020202020204" pitchFamily="34" charset="0"/>
              </a:rPr>
              <a:pPr algn="r" eaLnBrk="1" hangingPunct="1"/>
              <a:t>‹#›</a:t>
            </a:fld>
            <a:endParaRPr lang="en-GB" altLang="en-US" sz="1200">
              <a:latin typeface="Arial" panose="020B0604020202020204" pitchFamily="34" charset="0"/>
            </a:endParaRPr>
          </a:p>
        </p:txBody>
      </p:sp>
      <p:pic>
        <p:nvPicPr>
          <p:cNvPr id="12" name="Picture 20" descr="9780123742605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80944" y="1152509"/>
            <a:ext cx="1853527" cy="22860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tangle 40"/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05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9682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3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190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87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109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75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864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026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150942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688757"/>
            <a:ext cx="7886700" cy="44882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3E7E7-C8CC-4506-A802-6D8844E9E697}" type="datetimeFigureOut">
              <a:rPr lang="en-US" smtClean="0"/>
              <a:t>2021/09/16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C98E9-1D69-4447-B0EB-BAB8437BF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551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ea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6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emf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6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6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681596"/>
            <a:ext cx="6858000" cy="1392491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高性能计算程序设计基础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任课教师：黄聃（</a:t>
            </a:r>
            <a:r>
              <a:rPr lang="en-US" altLang="zh-CN" dirty="0"/>
              <a:t>Huang</a:t>
            </a:r>
            <a:r>
              <a:rPr lang="zh-CN" altLang="en-US" dirty="0"/>
              <a:t>，</a:t>
            </a:r>
            <a:r>
              <a:rPr lang="en-US" altLang="zh-CN" dirty="0"/>
              <a:t>Dan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0145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4" descr="clipped images,cropped images,cropped pictures,Earth,global,globes,icons,international,planets,PNG,transparent background,worlds,worldwi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086" y="70339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Our first MPI program</a:t>
            </a:r>
          </a:p>
        </p:txBody>
      </p:sp>
      <p:sp>
        <p:nvSpPr>
          <p:cNvPr id="25603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560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36" y="1300891"/>
            <a:ext cx="5718175" cy="520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145766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derived datatype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266092"/>
            <a:ext cx="7886700" cy="4805363"/>
          </a:xfrm>
        </p:spPr>
        <p:txBody>
          <a:bodyPr>
            <a:normAutofit/>
          </a:bodyPr>
          <a:lstStyle/>
          <a:p>
            <a:r>
              <a:rPr lang="en-US" sz="2000" dirty="0"/>
              <a:t>Solution to the problem</a:t>
            </a:r>
          </a:p>
          <a:p>
            <a:r>
              <a:rPr lang="en-US" sz="2000" dirty="0" err="1"/>
              <a:t>MPI_Type_create_resized</a:t>
            </a:r>
            <a:r>
              <a:rPr lang="en-US" sz="2000" dirty="0"/>
              <a:t> ( </a:t>
            </a:r>
            <a:r>
              <a:rPr lang="en-US" sz="2000" dirty="0" err="1"/>
              <a:t>MPI_Datatype</a:t>
            </a:r>
            <a:r>
              <a:rPr lang="en-US" sz="2000" dirty="0"/>
              <a:t> datatype, </a:t>
            </a:r>
            <a:r>
              <a:rPr lang="en-US" sz="2000" dirty="0" err="1"/>
              <a:t>MPI_Aint</a:t>
            </a:r>
            <a:r>
              <a:rPr lang="en-US" sz="2000" dirty="0"/>
              <a:t> </a:t>
            </a:r>
            <a:r>
              <a:rPr lang="en-US" sz="2000" dirty="0" err="1"/>
              <a:t>lb</a:t>
            </a:r>
            <a:r>
              <a:rPr lang="en-US" sz="2000" dirty="0"/>
              <a:t>, </a:t>
            </a:r>
            <a:r>
              <a:rPr lang="en-US" sz="2000" dirty="0" err="1"/>
              <a:t>MPI_Aint</a:t>
            </a:r>
            <a:r>
              <a:rPr lang="en-US" sz="2000" dirty="0"/>
              <a:t> extent, </a:t>
            </a:r>
            <a:r>
              <a:rPr lang="en-US" sz="2000" dirty="0" err="1"/>
              <a:t>MPI_Datatype</a:t>
            </a:r>
            <a:r>
              <a:rPr lang="en-US" sz="2000" dirty="0"/>
              <a:t> *</a:t>
            </a:r>
            <a:r>
              <a:rPr lang="en-US" sz="2000" dirty="0" err="1"/>
              <a:t>newtype</a:t>
            </a:r>
            <a:r>
              <a:rPr lang="en-US" sz="2000" dirty="0"/>
              <a:t> );</a:t>
            </a:r>
          </a:p>
          <a:p>
            <a:pPr lvl="1"/>
            <a:r>
              <a:rPr lang="en-US" sz="1800" dirty="0"/>
              <a:t>Reset the low-bound and up-bound marker of a derived datatype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8091" y="3050328"/>
            <a:ext cx="74882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MPI_Get_address</a:t>
            </a:r>
            <a:r>
              <a:rPr lang="en-US" dirty="0"/>
              <a:t> ( &amp;(</a:t>
            </a:r>
            <a:r>
              <a:rPr lang="en-US" dirty="0" err="1"/>
              <a:t>mydata</a:t>
            </a:r>
            <a:r>
              <a:rPr lang="en-US" dirty="0"/>
              <a:t>[0]), &amp;</a:t>
            </a:r>
            <a:r>
              <a:rPr lang="en-US" dirty="0" err="1"/>
              <a:t>baseaddr</a:t>
            </a:r>
            <a:r>
              <a:rPr lang="en-US" dirty="0"/>
              <a:t>);</a:t>
            </a:r>
          </a:p>
          <a:p>
            <a:r>
              <a:rPr lang="en-US" dirty="0" err="1"/>
              <a:t>MPI_Get_address</a:t>
            </a:r>
            <a:r>
              <a:rPr lang="en-US" dirty="0"/>
              <a:t> ( &amp;(</a:t>
            </a:r>
            <a:r>
              <a:rPr lang="en-US" dirty="0" err="1"/>
              <a:t>mydata</a:t>
            </a:r>
            <a:r>
              <a:rPr lang="en-US" dirty="0"/>
              <a:t>[0].b), &amp;addr1);</a:t>
            </a:r>
          </a:p>
          <a:p>
            <a:r>
              <a:rPr lang="en-US" dirty="0" err="1"/>
              <a:t>MPI_Get_address</a:t>
            </a:r>
            <a:r>
              <a:rPr lang="en-US" dirty="0"/>
              <a:t> ( &amp;(</a:t>
            </a:r>
            <a:r>
              <a:rPr lang="en-US" dirty="0" err="1"/>
              <a:t>mydata</a:t>
            </a:r>
            <a:r>
              <a:rPr lang="en-US" dirty="0"/>
              <a:t>[0].c), &amp;addr2);</a:t>
            </a:r>
          </a:p>
          <a:p>
            <a:r>
              <a:rPr lang="en-US" dirty="0" err="1"/>
              <a:t>MPI_Get_address</a:t>
            </a:r>
            <a:r>
              <a:rPr lang="en-US" dirty="0"/>
              <a:t> ( &amp;(</a:t>
            </a:r>
            <a:r>
              <a:rPr lang="en-US" dirty="0" err="1"/>
              <a:t>mydata</a:t>
            </a:r>
            <a:r>
              <a:rPr lang="en-US" dirty="0"/>
              <a:t>[1]), &amp;addr3);</a:t>
            </a:r>
          </a:p>
          <a:p>
            <a:r>
              <a:rPr lang="en-US" dirty="0" err="1"/>
              <a:t>displ</a:t>
            </a:r>
            <a:r>
              <a:rPr lang="en-US" dirty="0"/>
              <a:t>[0] = addr1 - </a:t>
            </a:r>
            <a:r>
              <a:rPr lang="en-US" dirty="0" err="1"/>
              <a:t>baseaddr</a:t>
            </a:r>
            <a:r>
              <a:rPr lang="en-US" dirty="0"/>
              <a:t>;</a:t>
            </a:r>
          </a:p>
          <a:p>
            <a:r>
              <a:rPr lang="en-US" dirty="0" err="1"/>
              <a:t>displ</a:t>
            </a:r>
            <a:r>
              <a:rPr lang="en-US" dirty="0"/>
              <a:t>[1] = addr2 – </a:t>
            </a:r>
            <a:r>
              <a:rPr lang="en-US" dirty="0" err="1"/>
              <a:t>baseaddr</a:t>
            </a:r>
            <a:r>
              <a:rPr lang="en-US" dirty="0"/>
              <a:t>;</a:t>
            </a:r>
          </a:p>
          <a:p>
            <a:r>
              <a:rPr lang="en-US" dirty="0"/>
              <a:t>extent = addr3 – </a:t>
            </a:r>
            <a:r>
              <a:rPr lang="en-US" dirty="0" err="1"/>
              <a:t>baseaddr</a:t>
            </a:r>
            <a:r>
              <a:rPr lang="en-US" dirty="0"/>
              <a:t>;</a:t>
            </a:r>
          </a:p>
          <a:p>
            <a:r>
              <a:rPr lang="en-US" dirty="0" err="1"/>
              <a:t>dtype</a:t>
            </a:r>
            <a:r>
              <a:rPr lang="en-US" dirty="0"/>
              <a:t>[0] = MPI_INT;              </a:t>
            </a:r>
            <a:r>
              <a:rPr lang="en-US" dirty="0" err="1"/>
              <a:t>blength</a:t>
            </a:r>
            <a:r>
              <a:rPr lang="en-US" dirty="0"/>
              <a:t>[0] = 1;</a:t>
            </a:r>
          </a:p>
          <a:p>
            <a:r>
              <a:rPr lang="en-US" dirty="0" err="1"/>
              <a:t>dtype</a:t>
            </a:r>
            <a:r>
              <a:rPr lang="en-US" dirty="0"/>
              <a:t>[1] = MPI_DOUBLE;      </a:t>
            </a:r>
            <a:r>
              <a:rPr lang="en-US" dirty="0" err="1"/>
              <a:t>blength</a:t>
            </a:r>
            <a:r>
              <a:rPr lang="en-US" dirty="0"/>
              <a:t>[1] = 1;</a:t>
            </a:r>
          </a:p>
          <a:p>
            <a:r>
              <a:rPr lang="en-US" dirty="0" err="1"/>
              <a:t>MPI_Type_create_struct</a:t>
            </a:r>
            <a:r>
              <a:rPr lang="en-US" dirty="0"/>
              <a:t> (4,blength,displ,dtype,&amp;newtype);</a:t>
            </a:r>
          </a:p>
          <a:p>
            <a:r>
              <a:rPr lang="en-US" dirty="0" err="1"/>
              <a:t>MPI_Type_create_resized</a:t>
            </a:r>
            <a:r>
              <a:rPr lang="en-US" dirty="0"/>
              <a:t> ( </a:t>
            </a:r>
            <a:r>
              <a:rPr lang="en-US" dirty="0" err="1"/>
              <a:t>newtype</a:t>
            </a:r>
            <a:r>
              <a:rPr lang="en-US" dirty="0"/>
              <a:t>, </a:t>
            </a:r>
            <a:r>
              <a:rPr lang="en-US" dirty="0" err="1"/>
              <a:t>baseaddr</a:t>
            </a:r>
            <a:r>
              <a:rPr lang="en-US" dirty="0"/>
              <a:t>, extent, &amp;newtype2);</a:t>
            </a:r>
          </a:p>
          <a:p>
            <a:r>
              <a:rPr lang="en-US" dirty="0" err="1"/>
              <a:t>MPI_Type_commit</a:t>
            </a:r>
            <a:r>
              <a:rPr lang="en-US" dirty="0"/>
              <a:t> ( &amp;newtype2);</a:t>
            </a:r>
          </a:p>
        </p:txBody>
      </p:sp>
    </p:spTree>
    <p:extLst>
      <p:ext uri="{BB962C8B-B14F-4D97-AF65-F5344CB8AC3E}">
        <p14:creationId xmlns:p14="http://schemas.microsoft.com/office/powerpoint/2010/main" val="5716860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Performance evaluation</a:t>
            </a:r>
          </a:p>
        </p:txBody>
      </p:sp>
      <p:sp>
        <p:nvSpPr>
          <p:cNvPr id="10342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3427" name="Picture 4" descr="egg timers,hourglasses,households,Photographs,time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1052513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1420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Elapsed parallel time</a:t>
            </a:r>
          </a:p>
        </p:txBody>
      </p:sp>
      <p:sp>
        <p:nvSpPr>
          <p:cNvPr id="10445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582737"/>
          </a:xfrm>
        </p:spPr>
        <p:txBody>
          <a:bodyPr/>
          <a:lstStyle/>
          <a:p>
            <a:r>
              <a:rPr lang="en-US" altLang="en-US"/>
              <a:t>Returns the number of seconds that have elapsed since some time in the past.</a:t>
            </a:r>
          </a:p>
        </p:txBody>
      </p:sp>
      <p:sp>
        <p:nvSpPr>
          <p:cNvPr id="10445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44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420938"/>
            <a:ext cx="3471862" cy="47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13100"/>
            <a:ext cx="6624637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454" name="Freeform 7"/>
          <p:cNvSpPr>
            <a:spLocks noChangeArrowheads="1"/>
          </p:cNvSpPr>
          <p:nvPr/>
        </p:nvSpPr>
        <p:spPr bwMode="auto">
          <a:xfrm>
            <a:off x="3898900" y="2379663"/>
            <a:ext cx="3365500" cy="1679575"/>
          </a:xfrm>
          <a:custGeom>
            <a:avLst/>
            <a:gdLst>
              <a:gd name="T0" fmla="*/ 0 w 3366167"/>
              <a:gd name="T1" fmla="*/ 267608 h 1679074"/>
              <a:gd name="T2" fmla="*/ 3014123 w 3366167"/>
              <a:gd name="T3" fmla="*/ 235494 h 1679074"/>
              <a:gd name="T4" fmla="*/ 2100267 w 3366167"/>
              <a:gd name="T5" fmla="*/ 1680577 h 1679074"/>
              <a:gd name="T6" fmla="*/ 0 60000 65536"/>
              <a:gd name="T7" fmla="*/ 0 60000 65536"/>
              <a:gd name="T8" fmla="*/ 0 60000 65536"/>
              <a:gd name="T9" fmla="*/ 0 w 3366167"/>
              <a:gd name="T10" fmla="*/ 0 h 1679074"/>
              <a:gd name="T11" fmla="*/ 3366167 w 3366167"/>
              <a:gd name="T12" fmla="*/ 1679074 h 16790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366167" h="1679074">
                <a:moveTo>
                  <a:pt x="0" y="267368"/>
                </a:moveTo>
                <a:cubicBezTo>
                  <a:pt x="1332831" y="133684"/>
                  <a:pt x="2665663" y="0"/>
                  <a:pt x="3015915" y="235284"/>
                </a:cubicBezTo>
                <a:cubicBezTo>
                  <a:pt x="3366167" y="470568"/>
                  <a:pt x="2733841" y="1074821"/>
                  <a:pt x="2101515" y="1679074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29843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05474" name="Title 1"/>
          <p:cNvSpPr txBox="1">
            <a:spLocks/>
          </p:cNvSpPr>
          <p:nvPr/>
        </p:nvSpPr>
        <p:spPr bwMode="auto">
          <a:xfrm>
            <a:off x="611188" y="7938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800" b="1">
                <a:solidFill>
                  <a:srgbClr val="0066FF"/>
                </a:solidFill>
                <a:latin typeface="Arial" panose="020B0604020202020204" pitchFamily="34" charset="0"/>
              </a:rPr>
              <a:t>Average/least/most execution time spent by individual process</a:t>
            </a:r>
          </a:p>
        </p:txBody>
      </p:sp>
      <p:sp>
        <p:nvSpPr>
          <p:cNvPr id="105475" name="Content Placeholder 2"/>
          <p:cNvSpPr txBox="1">
            <a:spLocks/>
          </p:cNvSpPr>
          <p:nvPr/>
        </p:nvSpPr>
        <p:spPr bwMode="auto">
          <a:xfrm>
            <a:off x="250825" y="1196975"/>
            <a:ext cx="883920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 err="1">
                <a:latin typeface="Arial" panose="020B0604020202020204" pitchFamily="34" charset="0"/>
              </a:rPr>
              <a:t>int</a:t>
            </a:r>
            <a:r>
              <a:rPr lang="en-US" altLang="en-US" sz="1300" dirty="0">
                <a:latin typeface="Arial" panose="020B0604020202020204" pitchFamily="34" charset="0"/>
              </a:rPr>
              <a:t> </a:t>
            </a:r>
            <a:r>
              <a:rPr lang="en-US" altLang="en-US" sz="1300" dirty="0" err="1">
                <a:latin typeface="Arial" panose="020B0604020202020204" pitchFamily="34" charset="0"/>
              </a:rPr>
              <a:t>myrank</a:t>
            </a:r>
            <a:r>
              <a:rPr lang="en-US" altLang="en-US" sz="1300" dirty="0">
                <a:latin typeface="Arial" panose="020B0604020202020204" pitchFamily="34" charset="0"/>
              </a:rPr>
              <a:t>, </a:t>
            </a:r>
            <a:r>
              <a:rPr lang="en-US" altLang="en-US" sz="1300" dirty="0" err="1">
                <a:latin typeface="Arial" panose="020B0604020202020204" pitchFamily="34" charset="0"/>
              </a:rPr>
              <a:t>numprocs</a:t>
            </a:r>
            <a:r>
              <a:rPr lang="en-US" altLang="en-US" sz="1300" dirty="0">
                <a:latin typeface="Arial" panose="020B0604020202020204" pitchFamily="34" charset="0"/>
              </a:rPr>
              <a:t>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>
                <a:latin typeface="Arial" panose="020B0604020202020204" pitchFamily="34" charset="0"/>
              </a:rPr>
              <a:t>double </a:t>
            </a:r>
            <a:r>
              <a:rPr lang="en-US" altLang="en-US" sz="1300" dirty="0" err="1">
                <a:latin typeface="Arial" panose="020B0604020202020204" pitchFamily="34" charset="0"/>
              </a:rPr>
              <a:t>mytime</a:t>
            </a:r>
            <a:r>
              <a:rPr lang="en-US" altLang="en-US" sz="1300" dirty="0">
                <a:latin typeface="Arial" panose="020B0604020202020204" pitchFamily="34" charset="0"/>
              </a:rPr>
              <a:t>, </a:t>
            </a:r>
            <a:r>
              <a:rPr lang="en-US" altLang="en-US" sz="1300" dirty="0" err="1">
                <a:latin typeface="Arial" panose="020B0604020202020204" pitchFamily="34" charset="0"/>
              </a:rPr>
              <a:t>maxtime</a:t>
            </a:r>
            <a:r>
              <a:rPr lang="en-US" altLang="en-US" sz="1300" dirty="0">
                <a:latin typeface="Arial" panose="020B0604020202020204" pitchFamily="34" charset="0"/>
              </a:rPr>
              <a:t>, </a:t>
            </a:r>
            <a:r>
              <a:rPr lang="en-US" altLang="en-US" sz="1300" dirty="0" err="1">
                <a:latin typeface="Arial" panose="020B0604020202020204" pitchFamily="34" charset="0"/>
              </a:rPr>
              <a:t>mintime</a:t>
            </a:r>
            <a:r>
              <a:rPr lang="en-US" altLang="en-US" sz="1300" dirty="0">
                <a:latin typeface="Arial" panose="020B0604020202020204" pitchFamily="34" charset="0"/>
              </a:rPr>
              <a:t>, </a:t>
            </a:r>
            <a:r>
              <a:rPr lang="en-US" altLang="en-US" sz="1300" dirty="0" err="1">
                <a:latin typeface="Arial" panose="020B0604020202020204" pitchFamily="34" charset="0"/>
              </a:rPr>
              <a:t>avgtime</a:t>
            </a:r>
            <a:r>
              <a:rPr lang="en-US" altLang="en-US" sz="1300" dirty="0">
                <a:latin typeface="Arial" panose="020B0604020202020204" pitchFamily="34" charset="0"/>
              </a:rPr>
              <a:t>; /*variables used for gathering timing statistics*/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endParaRPr lang="en-US" altLang="en-US" sz="130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 err="1">
                <a:latin typeface="Arial" panose="020B0604020202020204" pitchFamily="34" charset="0"/>
              </a:rPr>
              <a:t>MPI_Comm_rank</a:t>
            </a:r>
            <a:r>
              <a:rPr lang="en-US" altLang="en-US" sz="1300" dirty="0">
                <a:latin typeface="Arial" panose="020B0604020202020204" pitchFamily="34" charset="0"/>
              </a:rPr>
              <a:t>(MPI_COMM_WORLD, &amp;</a:t>
            </a:r>
            <a:r>
              <a:rPr lang="en-US" altLang="en-US" sz="1300" dirty="0" err="1">
                <a:latin typeface="Arial" panose="020B0604020202020204" pitchFamily="34" charset="0"/>
              </a:rPr>
              <a:t>myrank</a:t>
            </a:r>
            <a:r>
              <a:rPr lang="en-US" altLang="en-US" sz="1300" dirty="0">
                <a:latin typeface="Arial" panose="020B0604020202020204" pitchFamily="34" charset="0"/>
              </a:rPr>
              <a:t>); </a:t>
            </a:r>
            <a:r>
              <a:rPr lang="en-US" altLang="en-US" sz="1300" dirty="0" err="1">
                <a:latin typeface="Arial" panose="020B0604020202020204" pitchFamily="34" charset="0"/>
              </a:rPr>
              <a:t>MPI_Comm_size</a:t>
            </a:r>
            <a:r>
              <a:rPr lang="en-US" altLang="en-US" sz="1300" dirty="0">
                <a:latin typeface="Arial" panose="020B0604020202020204" pitchFamily="34" charset="0"/>
              </a:rPr>
              <a:t>(MPI_COMM_WORLD, &amp;</a:t>
            </a:r>
            <a:r>
              <a:rPr lang="en-US" altLang="en-US" sz="1300" dirty="0" err="1">
                <a:latin typeface="Arial" panose="020B0604020202020204" pitchFamily="34" charset="0"/>
              </a:rPr>
              <a:t>numprocs</a:t>
            </a:r>
            <a:r>
              <a:rPr lang="en-US" altLang="en-US" sz="1300" dirty="0">
                <a:latin typeface="Arial" panose="020B0604020202020204" pitchFamily="34" charset="0"/>
              </a:rPr>
              <a:t>);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 err="1">
                <a:latin typeface="Arial" panose="020B0604020202020204" pitchFamily="34" charset="0"/>
              </a:rPr>
              <a:t>MPI_Barrier</a:t>
            </a:r>
            <a:r>
              <a:rPr lang="en-US" altLang="en-US" sz="1300" dirty="0">
                <a:latin typeface="Arial" panose="020B0604020202020204" pitchFamily="34" charset="0"/>
              </a:rPr>
              <a:t>(MPI_COMM_WORLD); /*synchronize all processes*/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endParaRPr lang="en-US" altLang="en-US" sz="130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 err="1">
                <a:latin typeface="Arial" panose="020B0604020202020204" pitchFamily="34" charset="0"/>
              </a:rPr>
              <a:t>mytime</a:t>
            </a:r>
            <a:r>
              <a:rPr lang="en-US" altLang="en-US" sz="1300" dirty="0">
                <a:latin typeface="Arial" panose="020B0604020202020204" pitchFamily="34" charset="0"/>
              </a:rPr>
              <a:t> = </a:t>
            </a:r>
            <a:r>
              <a:rPr lang="en-US" altLang="en-US" sz="1300" dirty="0" err="1">
                <a:latin typeface="Arial" panose="020B0604020202020204" pitchFamily="34" charset="0"/>
              </a:rPr>
              <a:t>MPI_Wtime</a:t>
            </a:r>
            <a:r>
              <a:rPr lang="en-US" altLang="en-US" sz="1300" dirty="0">
                <a:latin typeface="Arial" panose="020B0604020202020204" pitchFamily="34" charset="0"/>
              </a:rPr>
              <a:t>(); /*get time just before work section */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>
                <a:latin typeface="Arial" panose="020B0604020202020204" pitchFamily="34" charset="0"/>
              </a:rPr>
              <a:t>work();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 err="1">
                <a:latin typeface="Arial" panose="020B0604020202020204" pitchFamily="34" charset="0"/>
              </a:rPr>
              <a:t>mytime</a:t>
            </a:r>
            <a:r>
              <a:rPr lang="en-US" altLang="en-US" sz="1300" dirty="0">
                <a:latin typeface="Arial" panose="020B0604020202020204" pitchFamily="34" charset="0"/>
              </a:rPr>
              <a:t> = </a:t>
            </a:r>
            <a:r>
              <a:rPr lang="en-US" altLang="en-US" sz="1300" dirty="0" err="1">
                <a:latin typeface="Arial" panose="020B0604020202020204" pitchFamily="34" charset="0"/>
              </a:rPr>
              <a:t>MPI_Wtime</a:t>
            </a:r>
            <a:r>
              <a:rPr lang="en-US" altLang="en-US" sz="1300" dirty="0">
                <a:latin typeface="Arial" panose="020B0604020202020204" pitchFamily="34" charset="0"/>
              </a:rPr>
              <a:t>() - </a:t>
            </a:r>
            <a:r>
              <a:rPr lang="en-US" altLang="en-US" sz="1300" dirty="0" err="1">
                <a:latin typeface="Arial" panose="020B0604020202020204" pitchFamily="34" charset="0"/>
              </a:rPr>
              <a:t>mytime</a:t>
            </a:r>
            <a:r>
              <a:rPr lang="en-US" altLang="en-US" sz="1300" dirty="0">
                <a:latin typeface="Arial" panose="020B0604020202020204" pitchFamily="34" charset="0"/>
              </a:rPr>
              <a:t>; /*get time just after work section*/ /*compute max, min, and average timing statistics*/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endParaRPr lang="en-US" altLang="en-US" sz="130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 err="1">
                <a:latin typeface="Arial" panose="020B0604020202020204" pitchFamily="34" charset="0"/>
              </a:rPr>
              <a:t>MPI_Reduce</a:t>
            </a:r>
            <a:r>
              <a:rPr lang="en-US" altLang="en-US" sz="1300" dirty="0">
                <a:latin typeface="Arial" panose="020B0604020202020204" pitchFamily="34" charset="0"/>
              </a:rPr>
              <a:t>(&amp;</a:t>
            </a:r>
            <a:r>
              <a:rPr lang="en-US" altLang="en-US" sz="1300" dirty="0" err="1">
                <a:latin typeface="Arial" panose="020B0604020202020204" pitchFamily="34" charset="0"/>
              </a:rPr>
              <a:t>mytime</a:t>
            </a:r>
            <a:r>
              <a:rPr lang="en-US" altLang="en-US" sz="1300" dirty="0">
                <a:latin typeface="Arial" panose="020B0604020202020204" pitchFamily="34" charset="0"/>
              </a:rPr>
              <a:t>, &amp;</a:t>
            </a:r>
            <a:r>
              <a:rPr lang="en-US" altLang="en-US" sz="1300" dirty="0" err="1">
                <a:latin typeface="Arial" panose="020B0604020202020204" pitchFamily="34" charset="0"/>
              </a:rPr>
              <a:t>maxtime</a:t>
            </a:r>
            <a:r>
              <a:rPr lang="en-US" altLang="en-US" sz="1300" dirty="0">
                <a:latin typeface="Arial" panose="020B0604020202020204" pitchFamily="34" charset="0"/>
              </a:rPr>
              <a:t>, 1, MPI_DOUBLE,MPI_MAX, 0, MPI_COMM_WORLD);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 err="1">
                <a:latin typeface="Arial" panose="020B0604020202020204" pitchFamily="34" charset="0"/>
              </a:rPr>
              <a:t>MPI_Reduce</a:t>
            </a:r>
            <a:r>
              <a:rPr lang="en-US" altLang="en-US" sz="1300" dirty="0">
                <a:latin typeface="Arial" panose="020B0604020202020204" pitchFamily="34" charset="0"/>
              </a:rPr>
              <a:t>(&amp;</a:t>
            </a:r>
            <a:r>
              <a:rPr lang="en-US" altLang="en-US" sz="1300" dirty="0" err="1">
                <a:latin typeface="Arial" panose="020B0604020202020204" pitchFamily="34" charset="0"/>
              </a:rPr>
              <a:t>mytime</a:t>
            </a:r>
            <a:r>
              <a:rPr lang="en-US" altLang="en-US" sz="1300" dirty="0">
                <a:latin typeface="Arial" panose="020B0604020202020204" pitchFamily="34" charset="0"/>
              </a:rPr>
              <a:t>, &amp;</a:t>
            </a:r>
            <a:r>
              <a:rPr lang="en-US" altLang="en-US" sz="1300" dirty="0" err="1">
                <a:latin typeface="Arial" panose="020B0604020202020204" pitchFamily="34" charset="0"/>
              </a:rPr>
              <a:t>mintime</a:t>
            </a:r>
            <a:r>
              <a:rPr lang="en-US" altLang="en-US" sz="1300" dirty="0">
                <a:latin typeface="Arial" panose="020B0604020202020204" pitchFamily="34" charset="0"/>
              </a:rPr>
              <a:t>, 1, MPI_DOUBLE, MPI_MIN, 0,MPI_COMM_WORLD);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 err="1">
                <a:latin typeface="Arial" panose="020B0604020202020204" pitchFamily="34" charset="0"/>
              </a:rPr>
              <a:t>MPI_Reduce</a:t>
            </a:r>
            <a:r>
              <a:rPr lang="en-US" altLang="en-US" sz="1300" dirty="0">
                <a:latin typeface="Arial" panose="020B0604020202020204" pitchFamily="34" charset="0"/>
              </a:rPr>
              <a:t>(&amp;</a:t>
            </a:r>
            <a:r>
              <a:rPr lang="en-US" altLang="en-US" sz="1300" dirty="0" err="1">
                <a:latin typeface="Arial" panose="020B0604020202020204" pitchFamily="34" charset="0"/>
              </a:rPr>
              <a:t>mytime</a:t>
            </a:r>
            <a:r>
              <a:rPr lang="en-US" altLang="en-US" sz="1300" dirty="0">
                <a:latin typeface="Arial" panose="020B0604020202020204" pitchFamily="34" charset="0"/>
              </a:rPr>
              <a:t>, &amp;</a:t>
            </a:r>
            <a:r>
              <a:rPr lang="en-US" altLang="en-US" sz="1300" dirty="0" err="1">
                <a:latin typeface="Arial" panose="020B0604020202020204" pitchFamily="34" charset="0"/>
              </a:rPr>
              <a:t>avgtime</a:t>
            </a:r>
            <a:r>
              <a:rPr lang="en-US" altLang="en-US" sz="1300" dirty="0">
                <a:latin typeface="Arial" panose="020B0604020202020204" pitchFamily="34" charset="0"/>
              </a:rPr>
              <a:t>, 1, MPI_DOUBLE, MPI_SUM, 0,MPI_COMM_WORLD);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endParaRPr lang="en-US" altLang="en-US" sz="1300" dirty="0"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>
                <a:latin typeface="Arial" panose="020B0604020202020204" pitchFamily="34" charset="0"/>
              </a:rPr>
              <a:t>if (</a:t>
            </a:r>
            <a:r>
              <a:rPr lang="en-US" altLang="en-US" sz="1300" dirty="0" err="1">
                <a:latin typeface="Arial" panose="020B0604020202020204" pitchFamily="34" charset="0"/>
              </a:rPr>
              <a:t>myrank</a:t>
            </a:r>
            <a:r>
              <a:rPr lang="en-US" altLang="en-US" sz="1300" dirty="0">
                <a:latin typeface="Arial" panose="020B0604020202020204" pitchFamily="34" charset="0"/>
              </a:rPr>
              <a:t> == 0)  {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>
                <a:latin typeface="Arial" panose="020B0604020202020204" pitchFamily="34" charset="0"/>
              </a:rPr>
              <a:t>	</a:t>
            </a:r>
            <a:r>
              <a:rPr lang="en-US" altLang="en-US" sz="1300" dirty="0" err="1">
                <a:latin typeface="Arial" panose="020B0604020202020204" pitchFamily="34" charset="0"/>
              </a:rPr>
              <a:t>avgtime</a:t>
            </a:r>
            <a:r>
              <a:rPr lang="en-US" altLang="en-US" sz="1300" dirty="0">
                <a:latin typeface="Arial" panose="020B0604020202020204" pitchFamily="34" charset="0"/>
              </a:rPr>
              <a:t> /= </a:t>
            </a:r>
            <a:r>
              <a:rPr lang="en-US" altLang="en-US" sz="1300" dirty="0" err="1">
                <a:latin typeface="Arial" panose="020B0604020202020204" pitchFamily="34" charset="0"/>
              </a:rPr>
              <a:t>numprocs</a:t>
            </a:r>
            <a:r>
              <a:rPr lang="en-US" altLang="en-US" sz="1300" dirty="0">
                <a:latin typeface="Arial" panose="020B0604020202020204" pitchFamily="34" charset="0"/>
              </a:rPr>
              <a:t>;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>
                <a:latin typeface="Arial" panose="020B0604020202020204" pitchFamily="34" charset="0"/>
              </a:rPr>
              <a:t>	</a:t>
            </a:r>
            <a:r>
              <a:rPr lang="en-US" altLang="en-US" sz="1300" dirty="0" err="1">
                <a:latin typeface="Arial" panose="020B0604020202020204" pitchFamily="34" charset="0"/>
              </a:rPr>
              <a:t>printf</a:t>
            </a:r>
            <a:r>
              <a:rPr lang="en-US" altLang="en-US" sz="1300" dirty="0">
                <a:latin typeface="Arial" panose="020B0604020202020204" pitchFamily="34" charset="0"/>
              </a:rPr>
              <a:t>("Min: %lf Max: %lf </a:t>
            </a:r>
            <a:r>
              <a:rPr lang="en-US" altLang="en-US" sz="1300" dirty="0" err="1">
                <a:latin typeface="Arial" panose="020B0604020202020204" pitchFamily="34" charset="0"/>
              </a:rPr>
              <a:t>Avg</a:t>
            </a:r>
            <a:r>
              <a:rPr lang="en-US" altLang="en-US" sz="1300" dirty="0">
                <a:latin typeface="Arial" panose="020B0604020202020204" pitchFamily="34" charset="0"/>
              </a:rPr>
              <a:t>: %lf\n", </a:t>
            </a:r>
            <a:r>
              <a:rPr lang="en-US" altLang="en-US" sz="1300" dirty="0" err="1">
                <a:latin typeface="Arial" panose="020B0604020202020204" pitchFamily="34" charset="0"/>
              </a:rPr>
              <a:t>mintime</a:t>
            </a:r>
            <a:r>
              <a:rPr lang="en-US" altLang="en-US" sz="1300" dirty="0">
                <a:latin typeface="Arial" panose="020B0604020202020204" pitchFamily="34" charset="0"/>
              </a:rPr>
              <a:t>, </a:t>
            </a:r>
            <a:r>
              <a:rPr lang="en-US" altLang="en-US" sz="1300" dirty="0" err="1">
                <a:latin typeface="Arial" panose="020B0604020202020204" pitchFamily="34" charset="0"/>
              </a:rPr>
              <a:t>maxtime,avgtime</a:t>
            </a:r>
            <a:r>
              <a:rPr lang="en-US" altLang="en-US" sz="1300" dirty="0">
                <a:latin typeface="Arial" panose="020B0604020202020204" pitchFamily="34" charset="0"/>
              </a:rPr>
              <a:t>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300" dirty="0">
                <a:latin typeface="Arial" panose="020B0604020202020204" pitchFamily="34" charset="0"/>
              </a:rPr>
              <a:t> } </a:t>
            </a:r>
          </a:p>
        </p:txBody>
      </p:sp>
      <p:sp>
        <p:nvSpPr>
          <p:cNvPr id="105476" name="Slide Number Placeholder 3"/>
          <p:cNvSpPr txBox="1">
            <a:spLocks/>
          </p:cNvSpPr>
          <p:nvPr/>
        </p:nvSpPr>
        <p:spPr bwMode="auto">
          <a:xfrm>
            <a:off x="7213600" y="6640513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latin typeface="Arial" panose="020B0604020202020204" pitchFamily="34" charset="0"/>
              </a:rPr>
              <a:t>2.</a:t>
            </a:r>
            <a:fld id="{00417E09-BDFA-498D-A126-33E705BE44D4}" type="slidenum">
              <a:rPr lang="en-US" altLang="en-US" sz="1400" b="1">
                <a:latin typeface="Arial" panose="020B0604020202020204" pitchFamily="34" charset="0"/>
              </a:rPr>
              <a:pPr algn="ctr" eaLnBrk="1" hangingPunct="1"/>
              <a:t>103</a:t>
            </a:fld>
            <a:endParaRPr lang="en-US" altLang="en-US" sz="14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34042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Elapsed serial time</a:t>
            </a:r>
          </a:p>
        </p:txBody>
      </p:sp>
      <p:sp>
        <p:nvSpPr>
          <p:cNvPr id="106498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159000"/>
          </a:xfrm>
        </p:spPr>
        <p:txBody>
          <a:bodyPr/>
          <a:lstStyle/>
          <a:p>
            <a:r>
              <a:rPr lang="en-US" altLang="en-US"/>
              <a:t>In this case, you don</a:t>
            </a:r>
            <a:r>
              <a:rPr lang="ja-JP" altLang="en-US"/>
              <a:t>’</a:t>
            </a:r>
            <a:r>
              <a:rPr lang="en-US" altLang="ja-JP"/>
              <a:t>t need to link in the MPI libraries.</a:t>
            </a:r>
          </a:p>
          <a:p>
            <a:r>
              <a:rPr lang="en-US" altLang="en-US"/>
              <a:t>Returns time in microseconds elapsed from some point in the past.</a:t>
            </a:r>
          </a:p>
        </p:txBody>
      </p:sp>
      <p:sp>
        <p:nvSpPr>
          <p:cNvPr id="10649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650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3500438"/>
            <a:ext cx="3494088" cy="189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6501" name="Picture 4" descr="View Deta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933825"/>
            <a:ext cx="1130300" cy="113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366995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Elapsed serial time</a:t>
            </a:r>
          </a:p>
        </p:txBody>
      </p:sp>
      <p:sp>
        <p:nvSpPr>
          <p:cNvPr id="10752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75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7940675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230607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/>
              <a:t>MPI_Barrier</a:t>
            </a:r>
          </a:p>
        </p:txBody>
      </p:sp>
      <p:sp>
        <p:nvSpPr>
          <p:cNvPr id="108546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303462"/>
          </a:xfrm>
        </p:spPr>
        <p:txBody>
          <a:bodyPr>
            <a:normAutofit fontScale="92500"/>
          </a:bodyPr>
          <a:lstStyle/>
          <a:p>
            <a:r>
              <a:rPr lang="en-US" altLang="en-US" dirty="0"/>
              <a:t>Ensures that no process will return from calling it until every process in the communicator has started calling it.</a:t>
            </a:r>
          </a:p>
          <a:p>
            <a:pPr marL="228600" lvl="1">
              <a:spcBef>
                <a:spcPts val="1000"/>
              </a:spcBef>
            </a:pPr>
            <a:r>
              <a:rPr lang="en-US" sz="2800" dirty="0"/>
              <a:t>Blocks until all processes in the group of the communicator </a:t>
            </a:r>
            <a:r>
              <a:rPr lang="en-US" sz="2800" dirty="0" err="1"/>
              <a:t>comm</a:t>
            </a:r>
            <a:r>
              <a:rPr lang="en-US" sz="2800" dirty="0"/>
              <a:t> call it.</a:t>
            </a:r>
          </a:p>
          <a:p>
            <a:endParaRPr lang="en-US" altLang="en-US" dirty="0"/>
          </a:p>
        </p:txBody>
      </p:sp>
      <p:sp>
        <p:nvSpPr>
          <p:cNvPr id="10854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854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38" y="4060826"/>
            <a:ext cx="795178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Picture 5" descr="barriers,caution barriers,construction,hardware,industries,industry,objects,Photographs,road construction,tools,traffic controls,transportation,warning ligh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641" y="4778376"/>
            <a:ext cx="1943100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34164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/>
              <a:t>MPI_Barrier</a:t>
            </a:r>
          </a:p>
        </p:txBody>
      </p:sp>
      <p:sp>
        <p:nvSpPr>
          <p:cNvPr id="1095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469312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284538"/>
            <a:ext cx="7056437" cy="2112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166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Run-times of serial and parallel matrix-vector multiplication</a:t>
            </a:r>
          </a:p>
        </p:txBody>
      </p:sp>
      <p:sp>
        <p:nvSpPr>
          <p:cNvPr id="1105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105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81" y="1526442"/>
            <a:ext cx="70421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372225" y="5084763"/>
            <a:ext cx="13525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(Seconds)</a:t>
            </a:r>
          </a:p>
        </p:txBody>
      </p:sp>
      <p:sp>
        <p:nvSpPr>
          <p:cNvPr id="2" name="矩形 1"/>
          <p:cNvSpPr/>
          <p:nvPr/>
        </p:nvSpPr>
        <p:spPr>
          <a:xfrm>
            <a:off x="2919045" y="2479431"/>
            <a:ext cx="659423" cy="2215661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9300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Speedup</a:t>
            </a:r>
          </a:p>
        </p:txBody>
      </p:sp>
      <p:sp>
        <p:nvSpPr>
          <p:cNvPr id="1116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116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773238"/>
            <a:ext cx="5226050" cy="172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868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6626" name="Title 1"/>
          <p:cNvSpPr txBox="1">
            <a:spLocks/>
          </p:cNvSpPr>
          <p:nvPr/>
        </p:nvSpPr>
        <p:spPr bwMode="auto">
          <a:xfrm>
            <a:off x="611188" y="633552"/>
            <a:ext cx="77724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4000" b="1" dirty="0">
                <a:solidFill>
                  <a:srgbClr val="0066FF"/>
                </a:solidFill>
                <a:latin typeface="Arial" panose="020B0604020202020204" pitchFamily="34" charset="0"/>
              </a:rPr>
              <a:t>Set </a:t>
            </a:r>
            <a:r>
              <a:rPr lang="en-US" altLang="zh-CN" sz="4000" b="1" dirty="0" err="1">
                <a:solidFill>
                  <a:srgbClr val="0066FF"/>
                </a:solidFill>
                <a:latin typeface="Arial" panose="020B0604020202020204" pitchFamily="34" charset="0"/>
              </a:rPr>
              <a:t>OpenMPI</a:t>
            </a:r>
            <a:r>
              <a:rPr lang="en-US" altLang="en-US" sz="4000" b="1" dirty="0">
                <a:solidFill>
                  <a:srgbClr val="0066FF"/>
                </a:solidFill>
                <a:latin typeface="Arial" panose="020B0604020202020204" pitchFamily="34" charset="0"/>
              </a:rPr>
              <a:t> Path</a:t>
            </a:r>
          </a:p>
        </p:txBody>
      </p:sp>
      <p:sp>
        <p:nvSpPr>
          <p:cNvPr id="26627" name="Content Placeholder 2"/>
          <p:cNvSpPr txBox="1">
            <a:spLocks/>
          </p:cNvSpPr>
          <p:nvPr/>
        </p:nvSpPr>
        <p:spPr bwMode="auto">
          <a:xfrm>
            <a:off x="611188" y="1484313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Then add the following at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the end of your ~/.</a:t>
            </a:r>
            <a:r>
              <a:rPr lang="en-US" altLang="en-US" sz="1800" dirty="0" err="1">
                <a:solidFill>
                  <a:srgbClr val="003399"/>
                </a:solidFill>
                <a:latin typeface="Arial" panose="020B0604020202020204" pitchFamily="34" charset="0"/>
              </a:rPr>
              <a:t>bashrc</a:t>
            </a: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 file and source it with the command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source ~/.</a:t>
            </a:r>
            <a:r>
              <a:rPr lang="en-US" altLang="en-US" sz="1800" dirty="0" err="1">
                <a:solidFill>
                  <a:srgbClr val="003399"/>
                </a:solidFill>
                <a:latin typeface="Arial" panose="020B0604020202020204" pitchFamily="34" charset="0"/>
              </a:rPr>
              <a:t>bashrc</a:t>
            </a: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 (or log in again).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#----------------------------------------------------------------------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# </a:t>
            </a:r>
            <a:r>
              <a:rPr lang="en-US" altLang="en-US" sz="1800" dirty="0" err="1">
                <a:solidFill>
                  <a:srgbClr val="003399"/>
                </a:solidFill>
                <a:latin typeface="Arial" panose="020B0604020202020204" pitchFamily="34" charset="0"/>
              </a:rPr>
              <a:t>OpenMPI</a:t>
            </a: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 setup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export PATH=/opt/</a:t>
            </a:r>
            <a:r>
              <a:rPr lang="en-US" altLang="en-US" sz="1800" dirty="0" err="1">
                <a:solidFill>
                  <a:srgbClr val="003399"/>
                </a:solidFill>
                <a:latin typeface="Arial" panose="020B0604020202020204" pitchFamily="34" charset="0"/>
              </a:rPr>
              <a:t>OpenMPI</a:t>
            </a: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/bin:$PATH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export MANPATH= =/opt/ </a:t>
            </a:r>
            <a:r>
              <a:rPr lang="en-US" altLang="en-US" sz="1800" dirty="0" err="1">
                <a:solidFill>
                  <a:srgbClr val="003399"/>
                </a:solidFill>
                <a:latin typeface="Arial" panose="020B0604020202020204" pitchFamily="34" charset="0"/>
              </a:rPr>
              <a:t>OpenMPI</a:t>
            </a: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/man :$MANPATH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export LD_LIBRARY_PATH=/opt/</a:t>
            </a:r>
            <a:r>
              <a:rPr lang="en-US" altLang="en-US" sz="1800" dirty="0" err="1">
                <a:solidFill>
                  <a:srgbClr val="003399"/>
                </a:solidFill>
                <a:latin typeface="Arial" panose="020B0604020202020204" pitchFamily="34" charset="0"/>
              </a:rPr>
              <a:t>OpenMPI</a:t>
            </a: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/lib:$LD_LIBRARY_PATH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#----------------------------------------------------------------------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1800" dirty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Some logging and </a:t>
            </a:r>
            <a:r>
              <a:rPr lang="en-US" altLang="en-US" sz="1800" dirty="0" err="1">
                <a:solidFill>
                  <a:srgbClr val="003399"/>
                </a:solidFill>
                <a:latin typeface="Arial" panose="020B0604020202020204" pitchFamily="34" charset="0"/>
              </a:rPr>
              <a:t>visulaization</a:t>
            </a:r>
            <a:r>
              <a:rPr lang="en-US" altLang="en-US" sz="1800" dirty="0">
                <a:solidFill>
                  <a:srgbClr val="003399"/>
                </a:solidFill>
                <a:latin typeface="Arial" panose="020B0604020202020204" pitchFamily="34" charset="0"/>
              </a:rPr>
              <a:t> help: 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1600" dirty="0">
                <a:solidFill>
                  <a:srgbClr val="003399"/>
                </a:solidFill>
                <a:latin typeface="Arial" panose="020B0604020202020204" pitchFamily="34" charset="0"/>
              </a:rPr>
              <a:t>You can Link with the libraries -</a:t>
            </a:r>
            <a:r>
              <a:rPr lang="en-US" altLang="en-US" sz="1600" dirty="0" err="1">
                <a:solidFill>
                  <a:srgbClr val="003399"/>
                </a:solidFill>
                <a:latin typeface="Arial" panose="020B0604020202020204" pitchFamily="34" charset="0"/>
              </a:rPr>
              <a:t>llmpe</a:t>
            </a:r>
            <a:r>
              <a:rPr lang="en-US" altLang="en-US" sz="1600" dirty="0">
                <a:solidFill>
                  <a:srgbClr val="003399"/>
                </a:solidFill>
                <a:latin typeface="Arial" panose="020B0604020202020204" pitchFamily="34" charset="0"/>
              </a:rPr>
              <a:t> -</a:t>
            </a:r>
            <a:r>
              <a:rPr lang="en-US" altLang="en-US" sz="1600" dirty="0" err="1">
                <a:solidFill>
                  <a:srgbClr val="003399"/>
                </a:solidFill>
                <a:latin typeface="Arial" panose="020B0604020202020204" pitchFamily="34" charset="0"/>
              </a:rPr>
              <a:t>lmpe</a:t>
            </a:r>
            <a:r>
              <a:rPr lang="en-US" altLang="en-US" sz="1600" dirty="0">
                <a:solidFill>
                  <a:srgbClr val="003399"/>
                </a:solidFill>
                <a:latin typeface="Arial" panose="020B0604020202020204" pitchFamily="34" charset="0"/>
              </a:rPr>
              <a:t> to enable logging and the MPE environment. Then run the program as usual and a log file will be produced. The log file can be visualized using the </a:t>
            </a:r>
            <a:r>
              <a:rPr lang="en-US" altLang="en-US" sz="1600" dirty="0" err="1">
                <a:solidFill>
                  <a:srgbClr val="003399"/>
                </a:solidFill>
                <a:latin typeface="Arial" panose="020B0604020202020204" pitchFamily="34" charset="0"/>
              </a:rPr>
              <a:t>jumpshot</a:t>
            </a:r>
            <a:r>
              <a:rPr lang="en-US" altLang="en-US" sz="1600" dirty="0">
                <a:solidFill>
                  <a:srgbClr val="003399"/>
                </a:solidFill>
                <a:latin typeface="Arial" panose="020B0604020202020204" pitchFamily="34" charset="0"/>
              </a:rPr>
              <a:t> program that comes bundled with MPICH2.</a:t>
            </a:r>
          </a:p>
        </p:txBody>
      </p:sp>
      <p:sp>
        <p:nvSpPr>
          <p:cNvPr id="26628" name="Slide Number Placeholder 3"/>
          <p:cNvSpPr txBox="1">
            <a:spLocks/>
          </p:cNvSpPr>
          <p:nvPr/>
        </p:nvSpPr>
        <p:spPr bwMode="auto">
          <a:xfrm>
            <a:off x="7239000" y="6629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sz="1400" b="1">
                <a:latin typeface="Arial" panose="020B0604020202020204" pitchFamily="34" charset="0"/>
              </a:rPr>
              <a:t>2.</a:t>
            </a:r>
            <a:fld id="{FEBD581B-32C4-4A17-AC34-453BF3E56AC1}" type="slidenum">
              <a:rPr lang="en-US" altLang="en-US" sz="1400" b="1">
                <a:latin typeface="Arial" panose="020B0604020202020204" pitchFamily="34" charset="0"/>
              </a:rPr>
              <a:pPr algn="ctr" eaLnBrk="1" hangingPunct="1"/>
              <a:t>11</a:t>
            </a:fld>
            <a:endParaRPr lang="en-US" altLang="en-US" sz="1400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78693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Efficiency</a:t>
            </a:r>
          </a:p>
        </p:txBody>
      </p:sp>
      <p:sp>
        <p:nvSpPr>
          <p:cNvPr id="1126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126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2349500"/>
            <a:ext cx="6777038" cy="160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9726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Speedups of Parallel Matrix-Vector Multiplication</a:t>
            </a:r>
          </a:p>
        </p:txBody>
      </p:sp>
      <p:sp>
        <p:nvSpPr>
          <p:cNvPr id="11366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136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700213"/>
            <a:ext cx="7640637" cy="336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033345" y="2732332"/>
            <a:ext cx="659423" cy="2215661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7543799" y="2732332"/>
            <a:ext cx="659423" cy="2215661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67651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Efficiencies of Parallel Matrix-Vector Multiplication</a:t>
            </a:r>
          </a:p>
        </p:txBody>
      </p:sp>
      <p:sp>
        <p:nvSpPr>
          <p:cNvPr id="11469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146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00213"/>
            <a:ext cx="7353300" cy="331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615711" y="2732332"/>
            <a:ext cx="773722" cy="2215661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7121769" y="2732331"/>
            <a:ext cx="791307" cy="2215661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98964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Scalability</a:t>
            </a:r>
          </a:p>
        </p:txBody>
      </p:sp>
      <p:sp>
        <p:nvSpPr>
          <p:cNvPr id="1157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program is </a:t>
            </a:r>
            <a:r>
              <a:rPr lang="en-US" altLang="en-US">
                <a:solidFill>
                  <a:srgbClr val="FF0000"/>
                </a:solidFill>
              </a:rPr>
              <a:t>scalable</a:t>
            </a:r>
            <a:r>
              <a:rPr lang="en-US" altLang="en-US"/>
              <a:t> if the problem size can be increased at a rate so that the efficiency doesn</a:t>
            </a:r>
            <a:r>
              <a:rPr lang="ja-JP" altLang="en-US"/>
              <a:t>’</a:t>
            </a:r>
            <a:r>
              <a:rPr lang="en-US" altLang="ja-JP"/>
              <a:t>t decrease as the number of processes increase.</a:t>
            </a:r>
            <a:br>
              <a:rPr lang="en-US" altLang="ja-JP"/>
            </a:br>
            <a:endParaRPr lang="en-US" altLang="ja-JP"/>
          </a:p>
          <a:p>
            <a:endParaRPr lang="en-US" altLang="en-US"/>
          </a:p>
        </p:txBody>
      </p:sp>
      <p:sp>
        <p:nvSpPr>
          <p:cNvPr id="11571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15716" name="Picture 2" descr="balances,government,law,objects,Photographs,scales,scales of justice,symbo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852738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45966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Scalability</a:t>
            </a:r>
          </a:p>
        </p:txBody>
      </p:sp>
      <p:sp>
        <p:nvSpPr>
          <p:cNvPr id="1167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Programs that can maintain a constant efficiency without increasing the problem size are sometimes said to be </a:t>
            </a:r>
            <a:r>
              <a:rPr lang="en-US" altLang="en-US">
                <a:solidFill>
                  <a:srgbClr val="FF0000"/>
                </a:solidFill>
              </a:rPr>
              <a:t>strongly scalable</a:t>
            </a:r>
            <a:r>
              <a:rPr lang="en-US" altLang="en-US"/>
              <a:t>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Programs that can maintain a constant efficiency if the problem size increases at the same rate as the number of processes are sometimes said to be </a:t>
            </a:r>
            <a:r>
              <a:rPr lang="en-US" altLang="en-US">
                <a:solidFill>
                  <a:srgbClr val="FF0000"/>
                </a:solidFill>
              </a:rPr>
              <a:t>weakly scalable</a:t>
            </a:r>
            <a:r>
              <a:rPr lang="en-US" altLang="en-US"/>
              <a:t>.</a:t>
            </a:r>
          </a:p>
        </p:txBody>
      </p:sp>
      <p:sp>
        <p:nvSpPr>
          <p:cNvPr id="11673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5418845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650" y="4076700"/>
            <a:ext cx="7772400" cy="13239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A parallel sorting algorithm</a:t>
            </a:r>
          </a:p>
        </p:txBody>
      </p:sp>
      <p:sp>
        <p:nvSpPr>
          <p:cNvPr id="11776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11725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Sorting</a:t>
            </a:r>
          </a:p>
        </p:txBody>
      </p:sp>
      <p:sp>
        <p:nvSpPr>
          <p:cNvPr id="11878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>
                <a:solidFill>
                  <a:srgbClr val="FF0000"/>
                </a:solidFill>
              </a:rPr>
              <a:t>n</a:t>
            </a:r>
            <a:r>
              <a:rPr lang="en-US" altLang="en-US" dirty="0"/>
              <a:t> keys and </a:t>
            </a:r>
            <a:r>
              <a:rPr lang="en-US" altLang="en-US" dirty="0">
                <a:solidFill>
                  <a:srgbClr val="FF0000"/>
                </a:solidFill>
              </a:rPr>
              <a:t>p = number of processes</a:t>
            </a:r>
            <a:r>
              <a:rPr lang="en-US" altLang="en-US" dirty="0"/>
              <a:t>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n/p</a:t>
            </a:r>
            <a:r>
              <a:rPr lang="en-US" altLang="en-US" dirty="0"/>
              <a:t> keys assigned to each process.</a:t>
            </a:r>
          </a:p>
          <a:p>
            <a:r>
              <a:rPr lang="en-US" altLang="en-US" dirty="0"/>
              <a:t>No restrictions on which keys are assigned to which processes.</a:t>
            </a:r>
          </a:p>
          <a:p>
            <a:r>
              <a:rPr lang="en-US" altLang="en-US" dirty="0"/>
              <a:t>When the algorithm terminates:</a:t>
            </a:r>
          </a:p>
          <a:p>
            <a:pPr lvl="1"/>
            <a:r>
              <a:rPr lang="en-US" altLang="en-US" dirty="0"/>
              <a:t>The keys assigned to each process should be sorted in (say) increasing order.</a:t>
            </a:r>
          </a:p>
          <a:p>
            <a:pPr lvl="1"/>
            <a:r>
              <a:rPr lang="en-US" altLang="en-US" dirty="0"/>
              <a:t>If </a:t>
            </a:r>
            <a:r>
              <a:rPr lang="en-US" altLang="en-US" dirty="0">
                <a:solidFill>
                  <a:srgbClr val="FF0000"/>
                </a:solidFill>
              </a:rPr>
              <a:t>0 ≤ q &lt; r &lt; p</a:t>
            </a:r>
            <a:r>
              <a:rPr lang="en-US" altLang="en-US" dirty="0"/>
              <a:t>, then each key assigned to process </a:t>
            </a:r>
            <a:r>
              <a:rPr lang="en-US" altLang="en-US" dirty="0">
                <a:solidFill>
                  <a:srgbClr val="FF0000"/>
                </a:solidFill>
              </a:rPr>
              <a:t>q</a:t>
            </a:r>
            <a:r>
              <a:rPr lang="en-US" altLang="en-US" dirty="0"/>
              <a:t> should be less than or equal to every key assigned to process </a:t>
            </a:r>
            <a:r>
              <a:rPr lang="en-US" altLang="en-US" dirty="0">
                <a:solidFill>
                  <a:srgbClr val="FF0000"/>
                </a:solidFill>
              </a:rPr>
              <a:t>r</a:t>
            </a:r>
            <a:r>
              <a:rPr lang="en-US" altLang="en-US" dirty="0"/>
              <a:t>.</a:t>
            </a:r>
          </a:p>
        </p:txBody>
      </p:sp>
      <p:sp>
        <p:nvSpPr>
          <p:cNvPr id="11878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500825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708025"/>
          </a:xfrm>
        </p:spPr>
        <p:txBody>
          <a:bodyPr/>
          <a:lstStyle/>
          <a:p>
            <a:r>
              <a:rPr lang="en-US" altLang="en-US"/>
              <a:t>Serial bubble sort</a:t>
            </a:r>
          </a:p>
        </p:txBody>
      </p:sp>
      <p:sp>
        <p:nvSpPr>
          <p:cNvPr id="11981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198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196975"/>
            <a:ext cx="8323263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4" descr="backgrounds,bubbles,clear,colorful,fizz,floating,Fotolia,transparent,wallpapers,wat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3573463"/>
            <a:ext cx="2447925" cy="2446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42057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Odd-even transposition sort</a:t>
            </a:r>
          </a:p>
        </p:txBody>
      </p:sp>
      <p:sp>
        <p:nvSpPr>
          <p:cNvPr id="120834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79725"/>
          </a:xfrm>
        </p:spPr>
        <p:txBody>
          <a:bodyPr>
            <a:normAutofit/>
          </a:bodyPr>
          <a:lstStyle/>
          <a:p>
            <a:r>
              <a:rPr lang="en-US" altLang="en-US"/>
              <a:t>A sequence of phases.</a:t>
            </a:r>
          </a:p>
          <a:p>
            <a:r>
              <a:rPr lang="en-US" altLang="en-US"/>
              <a:t>Even phases, compare swaps:</a:t>
            </a: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Odd phases, compare swaps:</a:t>
            </a:r>
          </a:p>
        </p:txBody>
      </p:sp>
      <p:sp>
        <p:nvSpPr>
          <p:cNvPr id="120835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4076700"/>
            <a:ext cx="51435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492375"/>
            <a:ext cx="4930775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51855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</a:t>
            </a:r>
          </a:p>
        </p:txBody>
      </p:sp>
      <p:sp>
        <p:nvSpPr>
          <p:cNvPr id="121858" name="Content Placeholder 4"/>
          <p:cNvSpPr>
            <a:spLocks noGrp="1"/>
          </p:cNvSpPr>
          <p:nvPr>
            <p:ph idx="1"/>
          </p:nvPr>
        </p:nvSpPr>
        <p:spPr>
          <a:xfrm>
            <a:off x="539750" y="981075"/>
            <a:ext cx="8270875" cy="511175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/>
              <a:t>Start:  5, 9, 4, 3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Even phase:  compare-swap (5,9) and (4,3)</a:t>
            </a:r>
            <a:br>
              <a:rPr lang="en-US" altLang="en-US"/>
            </a:br>
            <a:r>
              <a:rPr lang="en-US" altLang="en-US"/>
              <a:t> getting the list  5, 9, 3, 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Odd phase:  compare-swap (9,3)</a:t>
            </a:r>
            <a:br>
              <a:rPr lang="en-US" altLang="en-US"/>
            </a:br>
            <a:r>
              <a:rPr lang="en-US" altLang="en-US"/>
              <a:t>getting the list  5, 3, 9, 4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Even phase:  compare-swap (5,3) and (9,4)</a:t>
            </a:r>
            <a:br>
              <a:rPr lang="en-US" altLang="en-US"/>
            </a:br>
            <a:r>
              <a:rPr lang="en-US" altLang="en-US"/>
              <a:t> getting the list  3, 5, 4, 9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/>
              <a:t>Odd phase:  compare-swap (5,4)</a:t>
            </a:r>
            <a:br>
              <a:rPr lang="en-US" altLang="en-US"/>
            </a:br>
            <a:r>
              <a:rPr lang="en-US" altLang="en-US"/>
              <a:t>getting the list  3, 4, 5, 9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/>
          </a:p>
        </p:txBody>
      </p:sp>
      <p:sp>
        <p:nvSpPr>
          <p:cNvPr id="121859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87782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Compilation</a:t>
            </a:r>
          </a:p>
        </p:txBody>
      </p:sp>
      <p:sp>
        <p:nvSpPr>
          <p:cNvPr id="2765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468313" y="2565400"/>
            <a:ext cx="820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kern="0" dirty="0" err="1">
                <a:latin typeface="Arial"/>
                <a:ea typeface="+mn-ea"/>
              </a:rPr>
              <a:t>mpicc</a:t>
            </a:r>
            <a:r>
              <a:rPr lang="en-US" kern="0" dirty="0">
                <a:latin typeface="Arial"/>
                <a:ea typeface="+mn-ea"/>
              </a:rPr>
              <a:t>  -g  -Wall  -o  </a:t>
            </a:r>
            <a:r>
              <a:rPr lang="en-US" kern="0" dirty="0" err="1">
                <a:latin typeface="Arial"/>
                <a:ea typeface="+mn-ea"/>
              </a:rPr>
              <a:t>mpi_hello</a:t>
            </a:r>
            <a:r>
              <a:rPr lang="en-US" kern="0" dirty="0">
                <a:latin typeface="Arial"/>
                <a:ea typeface="+mn-ea"/>
              </a:rPr>
              <a:t>  </a:t>
            </a:r>
            <a:r>
              <a:rPr lang="en-US" kern="0" dirty="0" err="1">
                <a:latin typeface="Arial"/>
                <a:ea typeface="+mn-ea"/>
              </a:rPr>
              <a:t>mpi_hello.c</a:t>
            </a:r>
            <a:endParaRPr lang="en-US" kern="0" dirty="0">
              <a:latin typeface="Arial"/>
              <a:ea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87450" y="1341438"/>
            <a:ext cx="3694113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wrapper script to compile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51050" y="5157788"/>
            <a:ext cx="3011488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turns on all warnings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48488" y="1700213"/>
            <a:ext cx="158908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source file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5738" y="3789363"/>
            <a:ext cx="4516437" cy="9048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create this executable file name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(as opposed to default </a:t>
            </a:r>
            <a:r>
              <a:rPr lang="en-US" sz="2400" i="1" dirty="0" err="1">
                <a:solidFill>
                  <a:srgbClr val="0066FF"/>
                </a:solidFill>
                <a:latin typeface="+mj-lt"/>
                <a:ea typeface="+mn-ea"/>
              </a:rPr>
              <a:t>a.out</a:t>
            </a: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313" y="3716338"/>
            <a:ext cx="1709737" cy="12747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produce</a:t>
            </a:r>
            <a:b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debugging 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information</a:t>
            </a:r>
          </a:p>
        </p:txBody>
      </p:sp>
      <p:sp>
        <p:nvSpPr>
          <p:cNvPr id="27657" name="Freeform 10"/>
          <p:cNvSpPr>
            <a:spLocks noChangeArrowheads="1"/>
          </p:cNvSpPr>
          <p:nvPr/>
        </p:nvSpPr>
        <p:spPr bwMode="auto">
          <a:xfrm>
            <a:off x="590550" y="1655763"/>
            <a:ext cx="576263" cy="976312"/>
          </a:xfrm>
          <a:custGeom>
            <a:avLst/>
            <a:gdLst>
              <a:gd name="T0" fmla="*/ 577910 w 575441"/>
              <a:gd name="T1" fmla="*/ 0 h 977462"/>
              <a:gd name="T2" fmla="*/ 39582 w 575441"/>
              <a:gd name="T3" fmla="*/ 188520 h 977462"/>
              <a:gd name="T4" fmla="*/ 340414 w 575441"/>
              <a:gd name="T5" fmla="*/ 974016 h 977462"/>
              <a:gd name="T6" fmla="*/ 0 60000 65536"/>
              <a:gd name="T7" fmla="*/ 0 60000 65536"/>
              <a:gd name="T8" fmla="*/ 0 60000 65536"/>
              <a:gd name="T9" fmla="*/ 0 w 575441"/>
              <a:gd name="T10" fmla="*/ 0 h 977462"/>
              <a:gd name="T11" fmla="*/ 575441 w 575441"/>
              <a:gd name="T12" fmla="*/ 977462 h 9774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5441" h="977462">
                <a:moveTo>
                  <a:pt x="575441" y="0"/>
                </a:moveTo>
                <a:cubicBezTo>
                  <a:pt x="327134" y="13138"/>
                  <a:pt x="78828" y="26277"/>
                  <a:pt x="39414" y="189187"/>
                </a:cubicBezTo>
                <a:cubicBezTo>
                  <a:pt x="0" y="352097"/>
                  <a:pt x="169479" y="664779"/>
                  <a:pt x="338959" y="977462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58" name="Freeform 11"/>
          <p:cNvSpPr>
            <a:spLocks noChangeArrowheads="1"/>
          </p:cNvSpPr>
          <p:nvPr/>
        </p:nvSpPr>
        <p:spPr bwMode="auto">
          <a:xfrm>
            <a:off x="6445250" y="1881188"/>
            <a:ext cx="444500" cy="720725"/>
          </a:xfrm>
          <a:custGeom>
            <a:avLst/>
            <a:gdLst>
              <a:gd name="T0" fmla="*/ 445377 w 444062"/>
              <a:gd name="T1" fmla="*/ 89623 h 719958"/>
              <a:gd name="T2" fmla="*/ 18447 w 444062"/>
              <a:gd name="T3" fmla="*/ 105439 h 719958"/>
              <a:gd name="T4" fmla="*/ 334691 w 444062"/>
              <a:gd name="T5" fmla="*/ 722262 h 719958"/>
              <a:gd name="T6" fmla="*/ 0 60000 65536"/>
              <a:gd name="T7" fmla="*/ 0 60000 65536"/>
              <a:gd name="T8" fmla="*/ 0 60000 65536"/>
              <a:gd name="T9" fmla="*/ 0 w 444062"/>
              <a:gd name="T10" fmla="*/ 0 h 719958"/>
              <a:gd name="T11" fmla="*/ 444062 w 444062"/>
              <a:gd name="T12" fmla="*/ 719958 h 71995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44062" h="719958">
                <a:moveTo>
                  <a:pt x="444062" y="89338"/>
                </a:moveTo>
                <a:cubicBezTo>
                  <a:pt x="240424" y="44669"/>
                  <a:pt x="36786" y="0"/>
                  <a:pt x="18393" y="105103"/>
                </a:cubicBezTo>
                <a:cubicBezTo>
                  <a:pt x="0" y="210206"/>
                  <a:pt x="166851" y="465082"/>
                  <a:pt x="333703" y="719958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59" name="Freeform 12"/>
          <p:cNvSpPr>
            <a:spLocks noChangeArrowheads="1"/>
          </p:cNvSpPr>
          <p:nvPr/>
        </p:nvSpPr>
        <p:spPr bwMode="auto">
          <a:xfrm>
            <a:off x="1781175" y="3232150"/>
            <a:ext cx="577850" cy="862013"/>
          </a:xfrm>
          <a:custGeom>
            <a:avLst/>
            <a:gdLst>
              <a:gd name="T0" fmla="*/ 0 w 578070"/>
              <a:gd name="T1" fmla="*/ 725631 h 861848"/>
              <a:gd name="T2" fmla="*/ 519669 w 578070"/>
              <a:gd name="T3" fmla="*/ 741405 h 861848"/>
              <a:gd name="T4" fmla="*/ 346446 w 578070"/>
              <a:gd name="T5" fmla="*/ 0 h 861848"/>
              <a:gd name="T6" fmla="*/ 0 60000 65536"/>
              <a:gd name="T7" fmla="*/ 0 60000 65536"/>
              <a:gd name="T8" fmla="*/ 0 60000 65536"/>
              <a:gd name="T9" fmla="*/ 0 w 578070"/>
              <a:gd name="T10" fmla="*/ 0 h 861848"/>
              <a:gd name="T11" fmla="*/ 578070 w 578070"/>
              <a:gd name="T12" fmla="*/ 861848 h 86184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78070" h="861848">
                <a:moveTo>
                  <a:pt x="0" y="725214"/>
                </a:moveTo>
                <a:cubicBezTo>
                  <a:pt x="231228" y="793531"/>
                  <a:pt x="462456" y="861848"/>
                  <a:pt x="520263" y="740979"/>
                </a:cubicBezTo>
                <a:cubicBezTo>
                  <a:pt x="578070" y="620110"/>
                  <a:pt x="462456" y="310055"/>
                  <a:pt x="346842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0" name="Freeform 13"/>
          <p:cNvSpPr>
            <a:spLocks noChangeArrowheads="1"/>
          </p:cNvSpPr>
          <p:nvPr/>
        </p:nvSpPr>
        <p:spPr bwMode="auto">
          <a:xfrm>
            <a:off x="2695575" y="3168650"/>
            <a:ext cx="722313" cy="2065338"/>
          </a:xfrm>
          <a:custGeom>
            <a:avLst/>
            <a:gdLst>
              <a:gd name="T0" fmla="*/ 0 w 722587"/>
              <a:gd name="T1" fmla="*/ 2065448 h 2065283"/>
              <a:gd name="T2" fmla="*/ 708642 w 722587"/>
              <a:gd name="T3" fmla="*/ 1419011 h 2065283"/>
              <a:gd name="T4" fmla="*/ 78738 w 722587"/>
              <a:gd name="T5" fmla="*/ 772573 h 2065283"/>
              <a:gd name="T6" fmla="*/ 283456 w 722587"/>
              <a:gd name="T7" fmla="*/ 0 h 2065283"/>
              <a:gd name="T8" fmla="*/ 0 60000 65536"/>
              <a:gd name="T9" fmla="*/ 0 60000 65536"/>
              <a:gd name="T10" fmla="*/ 0 60000 65536"/>
              <a:gd name="T11" fmla="*/ 0 60000 65536"/>
              <a:gd name="T12" fmla="*/ 0 w 722587"/>
              <a:gd name="T13" fmla="*/ 0 h 2065283"/>
              <a:gd name="T14" fmla="*/ 722587 w 722587"/>
              <a:gd name="T15" fmla="*/ 2065283 h 20652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2587" h="2065283">
                <a:moveTo>
                  <a:pt x="0" y="2065283"/>
                </a:moveTo>
                <a:cubicBezTo>
                  <a:pt x="348155" y="1849821"/>
                  <a:pt x="696311" y="1634359"/>
                  <a:pt x="709449" y="1418897"/>
                </a:cubicBezTo>
                <a:cubicBezTo>
                  <a:pt x="722587" y="1203435"/>
                  <a:pt x="149773" y="1008993"/>
                  <a:pt x="78828" y="772510"/>
                </a:cubicBezTo>
                <a:cubicBezTo>
                  <a:pt x="7883" y="536027"/>
                  <a:pt x="145831" y="268013"/>
                  <a:pt x="283780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1" name="Freeform 15"/>
          <p:cNvSpPr>
            <a:spLocks noChangeArrowheads="1"/>
          </p:cNvSpPr>
          <p:nvPr/>
        </p:nvSpPr>
        <p:spPr bwMode="auto">
          <a:xfrm>
            <a:off x="5154613" y="3168650"/>
            <a:ext cx="350837" cy="520700"/>
          </a:xfrm>
          <a:custGeom>
            <a:avLst/>
            <a:gdLst>
              <a:gd name="T0" fmla="*/ 0 w 349469"/>
              <a:gd name="T1" fmla="*/ 521577 h 520262"/>
              <a:gd name="T2" fmla="*/ 334979 w 349469"/>
              <a:gd name="T3" fmla="*/ 205471 h 520262"/>
              <a:gd name="T4" fmla="*/ 111660 w 349469"/>
              <a:gd name="T5" fmla="*/ 0 h 520262"/>
              <a:gd name="T6" fmla="*/ 0 60000 65536"/>
              <a:gd name="T7" fmla="*/ 0 60000 65536"/>
              <a:gd name="T8" fmla="*/ 0 60000 65536"/>
              <a:gd name="T9" fmla="*/ 0 w 349469"/>
              <a:gd name="T10" fmla="*/ 0 h 520262"/>
              <a:gd name="T11" fmla="*/ 349469 w 349469"/>
              <a:gd name="T12" fmla="*/ 520262 h 52026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49469" h="520262">
                <a:moveTo>
                  <a:pt x="0" y="520262"/>
                </a:moveTo>
                <a:cubicBezTo>
                  <a:pt x="156341" y="405962"/>
                  <a:pt x="312683" y="291662"/>
                  <a:pt x="331076" y="204952"/>
                </a:cubicBezTo>
                <a:cubicBezTo>
                  <a:pt x="349469" y="118242"/>
                  <a:pt x="229914" y="59121"/>
                  <a:pt x="110359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662" name="Freeform 16"/>
          <p:cNvSpPr>
            <a:spLocks noChangeArrowheads="1"/>
          </p:cNvSpPr>
          <p:nvPr/>
        </p:nvSpPr>
        <p:spPr bwMode="auto">
          <a:xfrm>
            <a:off x="3781425" y="3105150"/>
            <a:ext cx="498475" cy="884238"/>
          </a:xfrm>
          <a:custGeom>
            <a:avLst/>
            <a:gdLst>
              <a:gd name="T0" fmla="*/ 190932 w 499241"/>
              <a:gd name="T1" fmla="*/ 886982 h 882869"/>
              <a:gd name="T2" fmla="*/ 49695 w 499241"/>
              <a:gd name="T3" fmla="*/ 728593 h 882869"/>
              <a:gd name="T4" fmla="*/ 489099 w 499241"/>
              <a:gd name="T5" fmla="*/ 570203 h 882869"/>
              <a:gd name="T6" fmla="*/ 96773 w 499241"/>
              <a:gd name="T7" fmla="*/ 0 h 882869"/>
              <a:gd name="T8" fmla="*/ 0 60000 65536"/>
              <a:gd name="T9" fmla="*/ 0 60000 65536"/>
              <a:gd name="T10" fmla="*/ 0 60000 65536"/>
              <a:gd name="T11" fmla="*/ 0 60000 65536"/>
              <a:gd name="T12" fmla="*/ 0 w 499241"/>
              <a:gd name="T13" fmla="*/ 0 h 882869"/>
              <a:gd name="T14" fmla="*/ 499241 w 499241"/>
              <a:gd name="T15" fmla="*/ 882869 h 8828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9241" h="882869">
                <a:moveTo>
                  <a:pt x="191813" y="882869"/>
                </a:moveTo>
                <a:cubicBezTo>
                  <a:pt x="95906" y="830317"/>
                  <a:pt x="0" y="777766"/>
                  <a:pt x="49924" y="725214"/>
                </a:cubicBezTo>
                <a:cubicBezTo>
                  <a:pt x="99848" y="672662"/>
                  <a:pt x="483475" y="688428"/>
                  <a:pt x="491358" y="567559"/>
                </a:cubicBezTo>
                <a:cubicBezTo>
                  <a:pt x="499241" y="446690"/>
                  <a:pt x="298230" y="223345"/>
                  <a:pt x="97220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6324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Serial odd-even transposition sort</a:t>
            </a:r>
          </a:p>
        </p:txBody>
      </p:sp>
      <p:sp>
        <p:nvSpPr>
          <p:cNvPr id="12288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2288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908050"/>
            <a:ext cx="5184775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60862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Communications among tasks in odd-even sort</a:t>
            </a:r>
          </a:p>
        </p:txBody>
      </p:sp>
      <p:sp>
        <p:nvSpPr>
          <p:cNvPr id="123906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23907" name="Picture 2" descr="f03-12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84313"/>
            <a:ext cx="83439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835150" y="5373688"/>
            <a:ext cx="59055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Tasks determining a[</a:t>
            </a:r>
            <a:r>
              <a:rPr lang="en-US" sz="2000" i="1" dirty="0" err="1">
                <a:solidFill>
                  <a:srgbClr val="FF0000"/>
                </a:solidFill>
                <a:latin typeface="+mj-lt"/>
                <a:ea typeface="+mn-ea"/>
              </a:rPr>
              <a:t>i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] are labeled with a[</a:t>
            </a:r>
            <a:r>
              <a:rPr lang="en-US" sz="2000" i="1" dirty="0" err="1">
                <a:solidFill>
                  <a:srgbClr val="FF0000"/>
                </a:solidFill>
                <a:latin typeface="+mj-lt"/>
                <a:ea typeface="+mn-ea"/>
              </a:rPr>
              <a:t>i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].</a:t>
            </a:r>
          </a:p>
        </p:txBody>
      </p:sp>
    </p:spTree>
    <p:extLst>
      <p:ext uri="{BB962C8B-B14F-4D97-AF65-F5344CB8AC3E}">
        <p14:creationId xmlns:p14="http://schemas.microsoft.com/office/powerpoint/2010/main" val="395814993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81987" cy="1323975"/>
          </a:xfrm>
        </p:spPr>
        <p:txBody>
          <a:bodyPr/>
          <a:lstStyle/>
          <a:p>
            <a:r>
              <a:rPr lang="en-US" altLang="en-US"/>
              <a:t>Parallel odd-even transposition sort</a:t>
            </a:r>
          </a:p>
        </p:txBody>
      </p:sp>
      <p:sp>
        <p:nvSpPr>
          <p:cNvPr id="12493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249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989138"/>
            <a:ext cx="82486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473817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Pseudo-code</a:t>
            </a:r>
          </a:p>
        </p:txBody>
      </p:sp>
      <p:sp>
        <p:nvSpPr>
          <p:cNvPr id="1259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259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74898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293291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8025"/>
          </a:xfrm>
        </p:spPr>
        <p:txBody>
          <a:bodyPr/>
          <a:lstStyle/>
          <a:p>
            <a:r>
              <a:rPr lang="en-US" altLang="en-US"/>
              <a:t>Compute_partner</a:t>
            </a:r>
          </a:p>
        </p:txBody>
      </p:sp>
      <p:sp>
        <p:nvSpPr>
          <p:cNvPr id="1269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269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23950"/>
            <a:ext cx="7920038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11264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Safety in MPI programs</a:t>
            </a:r>
          </a:p>
        </p:txBody>
      </p:sp>
      <p:sp>
        <p:nvSpPr>
          <p:cNvPr id="128002" name="Content Placeholder 2"/>
          <p:cNvSpPr>
            <a:spLocks noGrp="1"/>
          </p:cNvSpPr>
          <p:nvPr>
            <p:ph idx="1"/>
          </p:nvPr>
        </p:nvSpPr>
        <p:spPr>
          <a:xfrm>
            <a:off x="628650" y="1688757"/>
            <a:ext cx="7886700" cy="2659308"/>
          </a:xfrm>
        </p:spPr>
        <p:txBody>
          <a:bodyPr/>
          <a:lstStyle/>
          <a:p>
            <a:r>
              <a:rPr lang="en-US" altLang="en-US" dirty="0"/>
              <a:t>The MPI standard allows </a:t>
            </a:r>
            <a:r>
              <a:rPr lang="en-US" altLang="en-US" dirty="0" err="1"/>
              <a:t>MPI_Send</a:t>
            </a:r>
            <a:r>
              <a:rPr lang="en-US" altLang="en-US" dirty="0"/>
              <a:t> to behave in two different ways: </a:t>
            </a:r>
          </a:p>
          <a:p>
            <a:pPr lvl="1"/>
            <a:r>
              <a:rPr lang="en-US" altLang="en-US" dirty="0"/>
              <a:t>it can simply copy the message into an MPI managed buffer and return, </a:t>
            </a:r>
          </a:p>
          <a:p>
            <a:pPr lvl="1"/>
            <a:r>
              <a:rPr lang="en-US" altLang="en-US" dirty="0"/>
              <a:t>or it can </a:t>
            </a:r>
            <a:r>
              <a:rPr lang="en-US" altLang="en-US" dirty="0">
                <a:solidFill>
                  <a:srgbClr val="FF0000"/>
                </a:solidFill>
              </a:rPr>
              <a:t>block</a:t>
            </a:r>
            <a:r>
              <a:rPr lang="en-US" altLang="en-US" dirty="0"/>
              <a:t> until the matching call to </a:t>
            </a:r>
            <a:r>
              <a:rPr lang="en-US" altLang="en-US" dirty="0" err="1"/>
              <a:t>MPI_Recv</a:t>
            </a:r>
            <a:r>
              <a:rPr lang="en-US" altLang="en-US" dirty="0"/>
              <a:t> starts.</a:t>
            </a:r>
          </a:p>
        </p:txBody>
      </p:sp>
      <p:sp>
        <p:nvSpPr>
          <p:cNvPr id="12800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508354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Safety in MPI programs</a:t>
            </a:r>
          </a:p>
        </p:txBody>
      </p:sp>
      <p:sp>
        <p:nvSpPr>
          <p:cNvPr id="1290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Many implementations of MPI set a threshold at which the system switches from buffering to blocking. </a:t>
            </a:r>
          </a:p>
          <a:p>
            <a:r>
              <a:rPr lang="en-US" altLang="en-US" dirty="0"/>
              <a:t>Relatively small messages will be buffered by </a:t>
            </a:r>
            <a:r>
              <a:rPr lang="en-US" altLang="en-US" dirty="0" err="1"/>
              <a:t>MPI_Send</a:t>
            </a:r>
            <a:r>
              <a:rPr lang="en-US" altLang="en-US" dirty="0"/>
              <a:t>.</a:t>
            </a:r>
          </a:p>
          <a:p>
            <a:r>
              <a:rPr lang="en-US" altLang="en-US" dirty="0"/>
              <a:t>Larger messages, will cause it to </a:t>
            </a:r>
            <a:r>
              <a:rPr lang="en-US" altLang="en-US" dirty="0">
                <a:solidFill>
                  <a:srgbClr val="FF0000"/>
                </a:solidFill>
              </a:rPr>
              <a:t>block</a:t>
            </a:r>
            <a:r>
              <a:rPr lang="en-US" altLang="en-US" dirty="0"/>
              <a:t>.</a:t>
            </a:r>
          </a:p>
        </p:txBody>
      </p:sp>
      <p:sp>
        <p:nvSpPr>
          <p:cNvPr id="12902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87938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Safety in MPI programs</a:t>
            </a:r>
          </a:p>
        </p:txBody>
      </p:sp>
      <p:sp>
        <p:nvSpPr>
          <p:cNvPr id="13005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3671887"/>
          </a:xfrm>
        </p:spPr>
        <p:txBody>
          <a:bodyPr/>
          <a:lstStyle/>
          <a:p>
            <a:r>
              <a:rPr lang="en-US" altLang="en-US" dirty="0"/>
              <a:t>If the </a:t>
            </a:r>
            <a:r>
              <a:rPr lang="en-US" altLang="en-US" dirty="0" err="1"/>
              <a:t>MPI_Send</a:t>
            </a:r>
            <a:r>
              <a:rPr lang="en-US" altLang="en-US" dirty="0"/>
              <a:t> executed by each process </a:t>
            </a:r>
            <a:r>
              <a:rPr lang="en-US" altLang="en-US" dirty="0">
                <a:solidFill>
                  <a:srgbClr val="FF0000"/>
                </a:solidFill>
              </a:rPr>
              <a:t>blocks</a:t>
            </a:r>
            <a:r>
              <a:rPr lang="en-US" altLang="en-US" dirty="0"/>
              <a:t>, no process will be able to start executing a call to </a:t>
            </a:r>
            <a:r>
              <a:rPr lang="en-US" altLang="en-US" dirty="0" err="1"/>
              <a:t>MPI_Recv</a:t>
            </a:r>
            <a:r>
              <a:rPr lang="en-US" altLang="en-US" dirty="0"/>
              <a:t>, and the program will hang or </a:t>
            </a:r>
            <a:r>
              <a:rPr lang="en-US" altLang="en-US" dirty="0">
                <a:solidFill>
                  <a:srgbClr val="FF0000"/>
                </a:solidFill>
              </a:rPr>
              <a:t>deadlock</a:t>
            </a:r>
            <a:r>
              <a:rPr lang="en-US" altLang="en-US" dirty="0"/>
              <a:t>.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Each process is blocked waiting for an event that will never happen.</a:t>
            </a:r>
          </a:p>
        </p:txBody>
      </p:sp>
      <p:sp>
        <p:nvSpPr>
          <p:cNvPr id="13005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4421325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Safety in MPI programs</a:t>
            </a:r>
          </a:p>
        </p:txBody>
      </p:sp>
      <p:sp>
        <p:nvSpPr>
          <p:cNvPr id="1310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program that relies on MPI provided buffering is said to be </a:t>
            </a:r>
            <a:r>
              <a:rPr lang="en-US" altLang="en-US" dirty="0">
                <a:solidFill>
                  <a:srgbClr val="FF0000"/>
                </a:solidFill>
              </a:rPr>
              <a:t>unsafe</a:t>
            </a:r>
            <a:r>
              <a:rPr lang="en-US" altLang="en-US" dirty="0"/>
              <a:t>. </a:t>
            </a:r>
          </a:p>
          <a:p>
            <a:endParaRPr lang="en-US" altLang="en-US" dirty="0"/>
          </a:p>
          <a:p>
            <a:r>
              <a:rPr lang="en-US" altLang="en-US" dirty="0"/>
              <a:t>Such a program may run without problems for various sets of input, but it may hang or crash with other sets.</a:t>
            </a:r>
          </a:p>
        </p:txBody>
      </p:sp>
      <p:sp>
        <p:nvSpPr>
          <p:cNvPr id="13107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597684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 of Deadlocks</a:t>
            </a: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628650" y="1476505"/>
            <a:ext cx="7848600" cy="33321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Send a large message from process 0 to process 1</a:t>
            </a:r>
          </a:p>
          <a:p>
            <a:pPr lvl="1">
              <a:lnSpc>
                <a:spcPct val="90000"/>
              </a:lnSpc>
            </a:pPr>
            <a:r>
              <a:rPr lang="en-US" dirty="0">
                <a:ea typeface="ＭＳ Ｐゴシック" charset="0"/>
              </a:rPr>
              <a:t>If there is insufficient storage at the destination, the send must wait for the user to provide the memory space (through a receive)</a:t>
            </a:r>
          </a:p>
          <a:p>
            <a:pPr>
              <a:lnSpc>
                <a:spcPct val="90000"/>
              </a:lnSpc>
            </a:pPr>
            <a:r>
              <a:rPr lang="en-US" dirty="0">
                <a:ea typeface="ＭＳ Ｐゴシック" charset="0"/>
                <a:cs typeface="ＭＳ Ｐゴシック" charset="0"/>
              </a:rPr>
              <a:t>What happens with this code?</a:t>
            </a:r>
            <a:br>
              <a:rPr lang="en-US" dirty="0">
                <a:ea typeface="ＭＳ Ｐゴシック" charset="0"/>
                <a:cs typeface="ＭＳ Ｐゴシック" charset="0"/>
              </a:rPr>
            </a:br>
            <a:br>
              <a:rPr lang="en-US" dirty="0">
                <a:ea typeface="ＭＳ Ｐゴシック" charset="0"/>
                <a:cs typeface="ＭＳ Ｐゴシック" charset="0"/>
              </a:rPr>
            </a:br>
            <a:br>
              <a:rPr lang="en-US" dirty="0">
                <a:ea typeface="ＭＳ Ｐゴシック" charset="0"/>
                <a:cs typeface="ＭＳ Ｐゴシック" charset="0"/>
              </a:rPr>
            </a:br>
            <a:br>
              <a:rPr lang="en-US" dirty="0">
                <a:ea typeface="ＭＳ Ｐゴシック" charset="0"/>
                <a:cs typeface="ＭＳ Ｐゴシック" charset="0"/>
              </a:rPr>
            </a:br>
            <a:endParaRPr lang="en-US" dirty="0"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</a:pPr>
            <a:endParaRPr lang="en-US" dirty="0">
              <a:ea typeface="ＭＳ Ｐゴシック" charset="0"/>
              <a:cs typeface="ＭＳ Ｐゴシック" charset="0"/>
            </a:endParaRPr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238251" y="3705355"/>
            <a:ext cx="5943602" cy="1552575"/>
            <a:chOff x="864" y="3098"/>
            <a:chExt cx="3744" cy="978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382" y="3098"/>
              <a:ext cx="923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0" dirty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Process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0" dirty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Send(1)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Recv</a:t>
              </a:r>
              <a:r>
                <a:rPr lang="en-US" sz="2400" dirty="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(1)</a:t>
              </a:r>
              <a:endParaRPr lang="en-US" sz="2400" b="0" dirty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2928" y="3098"/>
              <a:ext cx="923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Process 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Send(0)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Recv(0)</a:t>
              </a: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864" y="3456"/>
              <a:ext cx="37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66752" y="5300048"/>
            <a:ext cx="7696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7013" indent="-227013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b="0" dirty="0">
                <a:solidFill>
                  <a:srgbClr val="800000"/>
                </a:solidFill>
                <a:latin typeface="+mn-lt"/>
                <a:cs typeface="Times New Roman" charset="0"/>
              </a:rPr>
              <a:t>This is called </a:t>
            </a:r>
            <a:r>
              <a:rPr lang="ja-JP" altLang="en-US" b="0" dirty="0">
                <a:solidFill>
                  <a:srgbClr val="800000"/>
                </a:solidFill>
                <a:latin typeface="+mn-lt"/>
                <a:cs typeface="Times New Roman" charset="0"/>
              </a:rPr>
              <a:t>“</a:t>
            </a:r>
            <a:r>
              <a:rPr lang="en-US" altLang="ja-JP" b="0" dirty="0">
                <a:solidFill>
                  <a:srgbClr val="800000"/>
                </a:solidFill>
                <a:latin typeface="+mn-lt"/>
                <a:cs typeface="Times New Roman" charset="0"/>
              </a:rPr>
              <a:t>unsafe</a:t>
            </a:r>
            <a:r>
              <a:rPr lang="ja-JP" altLang="en-US" b="0" dirty="0">
                <a:solidFill>
                  <a:srgbClr val="800000"/>
                </a:solidFill>
                <a:latin typeface="+mn-lt"/>
                <a:cs typeface="Times New Roman" charset="0"/>
              </a:rPr>
              <a:t>”</a:t>
            </a:r>
            <a:r>
              <a:rPr lang="en-US" altLang="ja-JP" b="0" dirty="0">
                <a:solidFill>
                  <a:srgbClr val="800000"/>
                </a:solidFill>
                <a:latin typeface="+mn-lt"/>
                <a:cs typeface="Times New Roman" charset="0"/>
              </a:rPr>
              <a:t> because it depends on the availability of system buffers in which to store the data sent until it can be received </a:t>
            </a:r>
            <a:endParaRPr lang="en-US" b="0" dirty="0">
              <a:solidFill>
                <a:srgbClr val="800000"/>
              </a:solidFill>
              <a:latin typeface="+mn-lt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083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>
          <a:xfrm>
            <a:off x="611188" y="-17463"/>
            <a:ext cx="8281987" cy="1323976"/>
          </a:xfrm>
        </p:spPr>
        <p:txBody>
          <a:bodyPr/>
          <a:lstStyle/>
          <a:p>
            <a:r>
              <a:rPr lang="en-US" altLang="en-US"/>
              <a:t>Setup Multiple Computer Environment</a:t>
            </a:r>
          </a:p>
        </p:txBody>
      </p:sp>
      <p:sp>
        <p:nvSpPr>
          <p:cNvPr id="2867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8675" name="Rectangle 3"/>
          <p:cNvSpPr txBox="1">
            <a:spLocks noChangeArrowheads="1"/>
          </p:cNvSpPr>
          <p:nvPr/>
        </p:nvSpPr>
        <p:spPr bwMode="auto">
          <a:xfrm>
            <a:off x="611188" y="1052513"/>
            <a:ext cx="7772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endParaRPr lang="en-US" altLang="en-US" dirty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b="1" dirty="0">
                <a:solidFill>
                  <a:srgbClr val="003399"/>
                </a:solidFill>
                <a:latin typeface="Arial" panose="020B0604020202020204" pitchFamily="34" charset="0"/>
              </a:rPr>
              <a:t>Create a file </a:t>
            </a:r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  <a:t>called say </a:t>
            </a:r>
            <a:r>
              <a:rPr lang="ja-JP" altLang="en-US" dirty="0">
                <a:solidFill>
                  <a:srgbClr val="003399"/>
                </a:solidFill>
                <a:latin typeface="Arial" panose="020B0604020202020204" pitchFamily="34" charset="0"/>
              </a:rPr>
              <a:t>“</a:t>
            </a:r>
            <a:r>
              <a:rPr lang="en-US" altLang="ja-JP" dirty="0">
                <a:solidFill>
                  <a:srgbClr val="003399"/>
                </a:solidFill>
                <a:latin typeface="Arial" panose="020B0604020202020204" pitchFamily="34" charset="0"/>
              </a:rPr>
              <a:t>machines</a:t>
            </a:r>
            <a:r>
              <a:rPr lang="ja-JP" altLang="en-US" dirty="0">
                <a:solidFill>
                  <a:srgbClr val="003399"/>
                </a:solidFill>
                <a:latin typeface="Arial" panose="020B0604020202020204" pitchFamily="34" charset="0"/>
              </a:rPr>
              <a:t>”</a:t>
            </a:r>
            <a:r>
              <a:rPr lang="en-US" altLang="ja-JP" dirty="0">
                <a:solidFill>
                  <a:srgbClr val="003399"/>
                </a:solidFill>
                <a:latin typeface="Arial" panose="020B0604020202020204" pitchFamily="34" charset="0"/>
              </a:rPr>
              <a:t> containing the list of machines: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  <a:t>	</a:t>
            </a:r>
            <a:r>
              <a:rPr lang="en-US" altLang="en-US" sz="2800" dirty="0">
                <a:solidFill>
                  <a:srgbClr val="003399"/>
                </a:solidFill>
                <a:latin typeface="Arial" panose="020B0604020202020204" pitchFamily="34" charset="0"/>
              </a:rPr>
              <a:t>athena.cs.siu.edu</a:t>
            </a:r>
            <a:br>
              <a:rPr lang="en-US" altLang="en-US" sz="2800" dirty="0">
                <a:solidFill>
                  <a:srgbClr val="003399"/>
                </a:solidFill>
                <a:latin typeface="Arial" panose="020B0604020202020204" pitchFamily="34" charset="0"/>
              </a:rPr>
            </a:br>
            <a:r>
              <a:rPr lang="en-US" altLang="en-US" sz="2800" dirty="0">
                <a:solidFill>
                  <a:srgbClr val="003399"/>
                </a:solidFill>
                <a:latin typeface="Arial" panose="020B0604020202020204" pitchFamily="34" charset="0"/>
              </a:rPr>
              <a:t>	oscarnode1.cs.siu.edu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2800" dirty="0">
                <a:solidFill>
                  <a:srgbClr val="003399"/>
                </a:solidFill>
                <a:latin typeface="Arial" panose="020B0604020202020204" pitchFamily="34" charset="0"/>
              </a:rPr>
              <a:t>		……….</a:t>
            </a:r>
            <a:br>
              <a:rPr lang="en-US" altLang="en-US" sz="2800" dirty="0">
                <a:solidFill>
                  <a:srgbClr val="003399"/>
                </a:solidFill>
                <a:latin typeface="Arial" panose="020B0604020202020204" pitchFamily="34" charset="0"/>
              </a:rPr>
            </a:br>
            <a:r>
              <a:rPr lang="en-US" altLang="en-US" sz="2800" dirty="0">
                <a:solidFill>
                  <a:srgbClr val="003399"/>
                </a:solidFill>
                <a:latin typeface="Arial" panose="020B0604020202020204" pitchFamily="34" charset="0"/>
              </a:rPr>
              <a:t>	 oscarnode8.cs.siu.edu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2800" strike="dblStrike" dirty="0">
                <a:solidFill>
                  <a:srgbClr val="003399"/>
                </a:solidFill>
                <a:latin typeface="Arial" panose="020B0604020202020204" pitchFamily="34" charset="0"/>
              </a:rPr>
              <a:t>Establish network </a:t>
            </a:r>
            <a:r>
              <a:rPr lang="en-US" altLang="en-US" sz="2800" b="1" strike="dblStrike" dirty="0">
                <a:solidFill>
                  <a:srgbClr val="003399"/>
                </a:solidFill>
                <a:latin typeface="Arial" panose="020B0604020202020204" pitchFamily="34" charset="0"/>
              </a:rPr>
              <a:t>environments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2800" strike="dblStrike" dirty="0" err="1">
                <a:solidFill>
                  <a:srgbClr val="003399"/>
                </a:solidFill>
                <a:latin typeface="Arial" panose="020B0604020202020204" pitchFamily="34" charset="0"/>
              </a:rPr>
              <a:t>mpdboot</a:t>
            </a:r>
            <a:r>
              <a:rPr lang="en-US" altLang="en-US" sz="2800" strike="dblStrike" dirty="0">
                <a:solidFill>
                  <a:srgbClr val="003399"/>
                </a:solidFill>
                <a:latin typeface="Arial" panose="020B0604020202020204" pitchFamily="34" charset="0"/>
              </a:rPr>
              <a:t> –n 9 –f machines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2800" strike="dblStrike" dirty="0" err="1">
                <a:solidFill>
                  <a:srgbClr val="003399"/>
                </a:solidFill>
                <a:latin typeface="Arial" panose="020B0604020202020204" pitchFamily="34" charset="0"/>
              </a:rPr>
              <a:t>mpdtrace</a:t>
            </a:r>
            <a:endParaRPr lang="en-US" altLang="en-US" sz="2800" strike="dblStrike" dirty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2800" strike="dblStrike" dirty="0" err="1">
                <a:solidFill>
                  <a:srgbClr val="003399"/>
                </a:solidFill>
                <a:latin typeface="Arial" panose="020B0604020202020204" pitchFamily="34" charset="0"/>
              </a:rPr>
              <a:t>mpdallexit</a:t>
            </a:r>
            <a:endParaRPr lang="en-US" altLang="en-US" sz="2800" strike="dblStrike" dirty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b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</a:br>
            <a:endParaRPr lang="en-US" altLang="en-US" dirty="0">
              <a:solidFill>
                <a:srgbClr val="003399"/>
              </a:solidFill>
              <a:latin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  <a:t>	</a:t>
            </a:r>
            <a:br>
              <a:rPr lang="en-US" altLang="en-US" dirty="0">
                <a:solidFill>
                  <a:srgbClr val="003399"/>
                </a:solidFill>
                <a:latin typeface="Arial" panose="020B0604020202020204" pitchFamily="34" charset="0"/>
              </a:rPr>
            </a:br>
            <a:br>
              <a:rPr lang="en-US" altLang="en-US" sz="2800" dirty="0">
                <a:solidFill>
                  <a:srgbClr val="003399"/>
                </a:solidFill>
                <a:latin typeface="Arial" panose="020B0604020202020204" pitchFamily="34" charset="0"/>
              </a:rPr>
            </a:br>
            <a:endParaRPr lang="en-US" altLang="en-US" sz="2800" dirty="0">
              <a:solidFill>
                <a:srgbClr val="003399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12323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Solutions to the “unsafe” Problem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609600" y="1487488"/>
            <a:ext cx="7772400" cy="4206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90"/>
                </a:solidFill>
                <a:ea typeface="ＭＳ Ｐゴシック" charset="0"/>
                <a:cs typeface="ＭＳ Ｐゴシック" charset="0"/>
              </a:rPr>
              <a:t>Order the operations more carefully: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609600" y="3962400"/>
            <a:ext cx="8534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38138" indent="-338138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90"/>
                </a:solidFill>
                <a:ea typeface="ＭＳ Ｐゴシック" charset="0"/>
                <a:cs typeface="Times New Roman" charset="0"/>
              </a:rPr>
              <a:t>Supply receive buffer at same time as send:</a:t>
            </a: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219201" y="2209800"/>
            <a:ext cx="5943602" cy="1552575"/>
            <a:chOff x="864" y="3098"/>
            <a:chExt cx="3744" cy="978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382" y="3098"/>
              <a:ext cx="923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Process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Send(1)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Recv(1)</a:t>
              </a: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928" y="3098"/>
              <a:ext cx="923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Process 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Recv(0)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Send(0)</a:t>
              </a: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864" y="3456"/>
              <a:ext cx="37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1066800" y="4724400"/>
            <a:ext cx="5943602" cy="1187450"/>
            <a:chOff x="864" y="3098"/>
            <a:chExt cx="3744" cy="748"/>
          </a:xfrm>
        </p:grpSpPr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382" y="3098"/>
              <a:ext cx="1383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Process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Sendrecv(1)</a:t>
              </a: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2928" y="3098"/>
              <a:ext cx="1383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Process 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Sendrecv(0)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864" y="3456"/>
              <a:ext cx="37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474359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Solutions to the “unsafe” Problem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1014046" y="1476505"/>
            <a:ext cx="8001000" cy="400050"/>
          </a:xfrm>
          <a:prstGeom prst="rect">
            <a:avLst/>
          </a:prstGeom>
          <a:noFill/>
        </p:spPr>
        <p:txBody>
          <a:bodyPr lIns="91440" tIns="45720" rIns="91440" bIns="45720"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4488" indent="-344488">
              <a:lnSpc>
                <a:spcPct val="80000"/>
              </a:lnSpc>
            </a:pPr>
            <a:r>
              <a:rPr lang="en-US" dirty="0">
                <a:solidFill>
                  <a:srgbClr val="000090"/>
                </a:solidFill>
                <a:ea typeface="ＭＳ Ｐゴシック" charset="0"/>
                <a:cs typeface="ＭＳ Ｐゴシック" charset="0"/>
              </a:rPr>
              <a:t>Supply own space as buffer for send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014046" y="3791080"/>
            <a:ext cx="7848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38138" indent="-338138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sz="2400" dirty="0">
                <a:solidFill>
                  <a:srgbClr val="000090"/>
                </a:solidFill>
                <a:ea typeface="ＭＳ Ｐゴシック" charset="0"/>
                <a:cs typeface="Times New Roman" charset="0"/>
              </a:rPr>
              <a:t>Use non-blocking operations:</a:t>
            </a: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623646" y="2114680"/>
            <a:ext cx="5943600" cy="1552575"/>
            <a:chOff x="864" y="3098"/>
            <a:chExt cx="3744" cy="978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382" y="3098"/>
              <a:ext cx="1038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0" dirty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Process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0" dirty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Bsend</a:t>
              </a:r>
              <a:r>
                <a:rPr lang="en-US" sz="2400" dirty="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(1)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 err="1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Recv</a:t>
              </a:r>
              <a:r>
                <a:rPr lang="en-US" sz="2400" dirty="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(1)</a:t>
              </a:r>
              <a:endParaRPr lang="en-US" sz="2400" b="0" dirty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2928" y="3098"/>
              <a:ext cx="1038" cy="9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Process 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Bsend(0)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Recv(0)</a:t>
              </a: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864" y="3456"/>
              <a:ext cx="37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9" name="Group 9"/>
          <p:cNvGrpSpPr>
            <a:grpSpLocks/>
          </p:cNvGrpSpPr>
          <p:nvPr/>
        </p:nvGrpSpPr>
        <p:grpSpPr bwMode="auto">
          <a:xfrm>
            <a:off x="1623646" y="4553080"/>
            <a:ext cx="5943600" cy="1917700"/>
            <a:chOff x="864" y="3098"/>
            <a:chExt cx="3744" cy="1208"/>
          </a:xfrm>
        </p:grpSpPr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382" y="3098"/>
              <a:ext cx="1038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Process 0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Isend(1)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Irecv(1)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Waitall</a:t>
              </a: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2928" y="3098"/>
              <a:ext cx="1038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Process 1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Isend(0)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Irecv(0)</a:t>
              </a:r>
            </a:p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black"/>
                  </a:solidFill>
                  <a:latin typeface="Courier New" charset="0"/>
                  <a:cs typeface="Times New Roman" charset="0"/>
                </a:rPr>
                <a:t>Waitall</a:t>
              </a: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864" y="3456"/>
              <a:ext cx="37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32215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582612"/>
          </a:xfrm>
        </p:spPr>
        <p:txBody>
          <a:bodyPr>
            <a:normAutofit fontScale="90000"/>
          </a:bodyPr>
          <a:lstStyle/>
          <a:p>
            <a:r>
              <a:rPr lang="en-US" altLang="en-US" dirty="0" err="1"/>
              <a:t>MPI_Ssend</a:t>
            </a:r>
            <a:endParaRPr lang="en-US" altLang="en-US" dirty="0"/>
          </a:p>
        </p:txBody>
      </p:sp>
      <p:sp>
        <p:nvSpPr>
          <p:cNvPr id="132098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808287"/>
          </a:xfrm>
        </p:spPr>
        <p:txBody>
          <a:bodyPr/>
          <a:lstStyle/>
          <a:p>
            <a:r>
              <a:rPr lang="en-US" altLang="en-US"/>
              <a:t>An alternative to MPI_Send defined by the MPI standard.</a:t>
            </a:r>
          </a:p>
          <a:p>
            <a:r>
              <a:rPr lang="en-US" altLang="en-US"/>
              <a:t>The extra </a:t>
            </a:r>
            <a:r>
              <a:rPr lang="ja-JP" altLang="en-US"/>
              <a:t>“</a:t>
            </a:r>
            <a:r>
              <a:rPr lang="en-US" altLang="ja-JP"/>
              <a:t>s</a:t>
            </a:r>
            <a:r>
              <a:rPr lang="ja-JP" altLang="en-US"/>
              <a:t>”</a:t>
            </a:r>
            <a:r>
              <a:rPr lang="en-US" altLang="ja-JP"/>
              <a:t> stands for synchronous and MPI_Ssend is guaranteed to block until the matching receive starts.</a:t>
            </a:r>
            <a:endParaRPr lang="en-US" altLang="en-US"/>
          </a:p>
        </p:txBody>
      </p:sp>
      <p:sp>
        <p:nvSpPr>
          <p:cNvPr id="13209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132100" name="Group 6"/>
          <p:cNvGrpSpPr>
            <a:grpSpLocks/>
          </p:cNvGrpSpPr>
          <p:nvPr/>
        </p:nvGrpSpPr>
        <p:grpSpPr bwMode="auto">
          <a:xfrm>
            <a:off x="1657350" y="3933825"/>
            <a:ext cx="5656263" cy="2232025"/>
            <a:chOff x="1547664" y="3861048"/>
            <a:chExt cx="5296272" cy="1811263"/>
          </a:xfrm>
        </p:grpSpPr>
        <p:pic>
          <p:nvPicPr>
            <p:cNvPr id="132101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7664" y="3861048"/>
              <a:ext cx="5181600" cy="800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10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5736" y="4653136"/>
              <a:ext cx="4648200" cy="1019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238465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Restructuring communication</a:t>
            </a:r>
          </a:p>
        </p:txBody>
      </p:sp>
      <p:sp>
        <p:nvSpPr>
          <p:cNvPr id="13312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331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412875"/>
            <a:ext cx="7599362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2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357563"/>
            <a:ext cx="8180387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25" name="Freeform 5"/>
          <p:cNvSpPr>
            <a:spLocks noChangeArrowheads="1"/>
          </p:cNvSpPr>
          <p:nvPr/>
        </p:nvSpPr>
        <p:spPr bwMode="auto">
          <a:xfrm>
            <a:off x="3454400" y="2305050"/>
            <a:ext cx="585788" cy="1016000"/>
          </a:xfrm>
          <a:custGeom>
            <a:avLst/>
            <a:gdLst>
              <a:gd name="T0" fmla="*/ 58896 w 585536"/>
              <a:gd name="T1" fmla="*/ 37432 h 1016001"/>
              <a:gd name="T2" fmla="*/ 492594 w 585536"/>
              <a:gd name="T3" fmla="*/ 37432 h 1016001"/>
              <a:gd name="T4" fmla="*/ 74959 w 585536"/>
              <a:gd name="T5" fmla="*/ 262022 h 1016001"/>
              <a:gd name="T6" fmla="*/ 492594 w 585536"/>
              <a:gd name="T7" fmla="*/ 310148 h 1016001"/>
              <a:gd name="T8" fmla="*/ 10710 w 585536"/>
              <a:gd name="T9" fmla="*/ 534735 h 1016001"/>
              <a:gd name="T10" fmla="*/ 556844 w 585536"/>
              <a:gd name="T11" fmla="*/ 566819 h 1016001"/>
              <a:gd name="T12" fmla="*/ 187401 w 585536"/>
              <a:gd name="T13" fmla="*/ 711198 h 1016001"/>
              <a:gd name="T14" fmla="*/ 139212 w 585536"/>
              <a:gd name="T15" fmla="*/ 1015998 h 10160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585536"/>
              <a:gd name="T25" fmla="*/ 0 h 1016001"/>
              <a:gd name="T26" fmla="*/ 585536 w 585536"/>
              <a:gd name="T27" fmla="*/ 1016001 h 101600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585536" h="1016001">
                <a:moveTo>
                  <a:pt x="58821" y="37432"/>
                </a:moveTo>
                <a:cubicBezTo>
                  <a:pt x="274052" y="18716"/>
                  <a:pt x="489284" y="0"/>
                  <a:pt x="491958" y="37432"/>
                </a:cubicBezTo>
                <a:cubicBezTo>
                  <a:pt x="494632" y="74864"/>
                  <a:pt x="74863" y="216569"/>
                  <a:pt x="74863" y="262022"/>
                </a:cubicBezTo>
                <a:cubicBezTo>
                  <a:pt x="74863" y="307475"/>
                  <a:pt x="502653" y="264695"/>
                  <a:pt x="491958" y="310148"/>
                </a:cubicBezTo>
                <a:cubicBezTo>
                  <a:pt x="481263" y="355601"/>
                  <a:pt x="0" y="491959"/>
                  <a:pt x="10695" y="534738"/>
                </a:cubicBezTo>
                <a:cubicBezTo>
                  <a:pt x="21390" y="577517"/>
                  <a:pt x="526716" y="537412"/>
                  <a:pt x="556126" y="566822"/>
                </a:cubicBezTo>
                <a:cubicBezTo>
                  <a:pt x="585536" y="596232"/>
                  <a:pt x="256674" y="636338"/>
                  <a:pt x="187158" y="711201"/>
                </a:cubicBezTo>
                <a:cubicBezTo>
                  <a:pt x="117642" y="786064"/>
                  <a:pt x="128337" y="901032"/>
                  <a:pt x="139032" y="1016001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5301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Title 1"/>
          <p:cNvSpPr>
            <a:spLocks noGrp="1"/>
          </p:cNvSpPr>
          <p:nvPr>
            <p:ph type="title"/>
          </p:nvPr>
        </p:nvSpPr>
        <p:spPr>
          <a:xfrm>
            <a:off x="536543" y="510754"/>
            <a:ext cx="8281987" cy="58261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MPI_Sendrecv</a:t>
            </a:r>
          </a:p>
        </p:txBody>
      </p:sp>
      <p:sp>
        <p:nvSpPr>
          <p:cNvPr id="13414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en-US"/>
              <a:t>An alternative to scheduling the communications ourselves. </a:t>
            </a:r>
          </a:p>
          <a:p>
            <a:r>
              <a:rPr lang="en-US" altLang="en-US"/>
              <a:t>Carries out a blocking send and a receive in a single call. </a:t>
            </a:r>
          </a:p>
          <a:p>
            <a:r>
              <a:rPr lang="en-US" altLang="en-US"/>
              <a:t>The dest and the source can be the same or different. </a:t>
            </a:r>
          </a:p>
          <a:p>
            <a:r>
              <a:rPr lang="en-US" altLang="en-US"/>
              <a:t>Especially useful because MPI schedules the communications so that the program won</a:t>
            </a:r>
            <a:r>
              <a:rPr lang="ja-JP" altLang="en-US"/>
              <a:t>’</a:t>
            </a:r>
            <a:r>
              <a:rPr lang="en-US" altLang="ja-JP"/>
              <a:t>t hang or crash.</a:t>
            </a:r>
            <a:endParaRPr lang="en-US" altLang="en-US"/>
          </a:p>
        </p:txBody>
      </p:sp>
      <p:sp>
        <p:nvSpPr>
          <p:cNvPr id="13414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8603785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Title 1"/>
          <p:cNvSpPr>
            <a:spLocks noGrp="1"/>
          </p:cNvSpPr>
          <p:nvPr>
            <p:ph type="title"/>
          </p:nvPr>
        </p:nvSpPr>
        <p:spPr>
          <a:xfrm>
            <a:off x="611188" y="109538"/>
            <a:ext cx="8281987" cy="582612"/>
          </a:xfrm>
        </p:spPr>
        <p:txBody>
          <a:bodyPr>
            <a:normAutofit fontScale="90000"/>
          </a:bodyPr>
          <a:lstStyle/>
          <a:p>
            <a:r>
              <a:rPr lang="en-US" altLang="en-US"/>
              <a:t>MPI_Sendrecv</a:t>
            </a:r>
          </a:p>
        </p:txBody>
      </p:sp>
      <p:sp>
        <p:nvSpPr>
          <p:cNvPr id="1351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135171" name="Group 7"/>
          <p:cNvGrpSpPr>
            <a:grpSpLocks/>
          </p:cNvGrpSpPr>
          <p:nvPr/>
        </p:nvGrpSpPr>
        <p:grpSpPr bwMode="auto">
          <a:xfrm>
            <a:off x="539750" y="981075"/>
            <a:ext cx="7632700" cy="4895850"/>
            <a:chOff x="1043608" y="1268760"/>
            <a:chExt cx="5619750" cy="3293343"/>
          </a:xfrm>
        </p:grpSpPr>
        <p:pic>
          <p:nvPicPr>
            <p:cNvPr id="13517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268760"/>
              <a:ext cx="5619750" cy="163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517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2780928"/>
              <a:ext cx="4848225" cy="178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84056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Safe communication with five processes</a:t>
            </a:r>
          </a:p>
        </p:txBody>
      </p:sp>
      <p:sp>
        <p:nvSpPr>
          <p:cNvPr id="136194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36195" name="Picture 2" descr="f03-13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050" y="1557338"/>
            <a:ext cx="5081588" cy="421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7419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Title 1"/>
          <p:cNvSpPr>
            <a:spLocks noGrp="1"/>
          </p:cNvSpPr>
          <p:nvPr>
            <p:ph type="title"/>
          </p:nvPr>
        </p:nvSpPr>
        <p:spPr>
          <a:xfrm>
            <a:off x="468313" y="0"/>
            <a:ext cx="8281987" cy="584200"/>
          </a:xfrm>
        </p:spPr>
        <p:txBody>
          <a:bodyPr/>
          <a:lstStyle/>
          <a:p>
            <a:r>
              <a:rPr lang="en-US" altLang="en-US" sz="3200"/>
              <a:t>Parallel odd-even transposition sort</a:t>
            </a:r>
          </a:p>
        </p:txBody>
      </p:sp>
      <p:sp>
        <p:nvSpPr>
          <p:cNvPr id="1372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372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849313"/>
            <a:ext cx="5543550" cy="535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158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Run-times of parallel odd-even sort</a:t>
            </a:r>
          </a:p>
        </p:txBody>
      </p:sp>
      <p:sp>
        <p:nvSpPr>
          <p:cNvPr id="1382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382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484313"/>
            <a:ext cx="7056438" cy="343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11638" y="5084763"/>
            <a:ext cx="331311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(times are in milliseconds)</a:t>
            </a:r>
          </a:p>
        </p:txBody>
      </p:sp>
    </p:spTree>
    <p:extLst>
      <p:ext uri="{BB962C8B-B14F-4D97-AF65-F5344CB8AC3E}">
        <p14:creationId xmlns:p14="http://schemas.microsoft.com/office/powerpoint/2010/main" val="19057364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MPI’s Non-blocking Operations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762000" y="1327036"/>
            <a:ext cx="7620000" cy="469569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Non-blocking operations return (immediately) 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request handles</a:t>
            </a:r>
            <a:r>
              <a:rPr lang="ja-JP" altLang="en-US" sz="2400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 sz="2400" dirty="0">
                <a:latin typeface="Arial" charset="0"/>
                <a:ea typeface="ＭＳ Ｐゴシック" charset="0"/>
                <a:cs typeface="ＭＳ Ｐゴシック" charset="0"/>
              </a:rPr>
              <a:t> that can be tested and waited on:</a:t>
            </a:r>
          </a:p>
          <a:p>
            <a:pPr>
              <a:lnSpc>
                <a:spcPct val="90000"/>
              </a:lnSpc>
              <a:spcBef>
                <a:spcPts val="960"/>
              </a:spcBef>
              <a:buFontTx/>
              <a:buNone/>
            </a:pP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1800" b="1" dirty="0" err="1">
                <a:latin typeface="Courier New" charset="0"/>
                <a:ea typeface="ＭＳ Ｐゴシック" charset="0"/>
                <a:cs typeface="ＭＳ Ｐゴシック" charset="0"/>
              </a:rPr>
              <a:t>MPI_Request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request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;</a:t>
            </a:r>
          </a:p>
          <a:p>
            <a:pPr>
              <a:lnSpc>
                <a:spcPct val="90000"/>
              </a:lnSpc>
              <a:spcBef>
                <a:spcPts val="960"/>
              </a:spcBef>
              <a:buFontTx/>
              <a:buNone/>
            </a:pPr>
            <a:r>
              <a:rPr lang="en-US" sz="1800" dirty="0">
                <a:latin typeface="Courier New" charset="0"/>
              </a:rPr>
              <a:t>  </a:t>
            </a:r>
            <a:r>
              <a:rPr lang="en-US" sz="1800" b="1" dirty="0" err="1">
                <a:latin typeface="Courier New" charset="0"/>
                <a:ea typeface="ＭＳ Ｐゴシック" charset="0"/>
                <a:cs typeface="ＭＳ Ｐゴシック" charset="0"/>
              </a:rPr>
              <a:t>MPI_Status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b="1" dirty="0">
                <a:solidFill>
                  <a:schemeClr val="tx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status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;</a:t>
            </a:r>
            <a:endParaRPr lang="en-US" sz="1600" b="1" dirty="0">
              <a:solidFill>
                <a:schemeClr val="accent2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spcBef>
                <a:spcPts val="960"/>
              </a:spcBef>
              <a:buFontTx/>
              <a:buNone/>
            </a:pP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1800" b="1" dirty="0" err="1">
                <a:latin typeface="Courier New" charset="0"/>
                <a:ea typeface="ＭＳ Ｐゴシック" charset="0"/>
                <a:cs typeface="ＭＳ Ｐゴシック" charset="0"/>
              </a:rPr>
              <a:t>MPI_Isend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(start, count, datatype,</a:t>
            </a:r>
            <a:b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800" b="1" dirty="0" err="1">
                <a:latin typeface="Courier New" charset="0"/>
                <a:ea typeface="ＭＳ Ｐゴシック" charset="0"/>
                <a:cs typeface="ＭＳ Ｐゴシック" charset="0"/>
              </a:rPr>
              <a:t>dest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, tag, </a:t>
            </a:r>
            <a:r>
              <a:rPr lang="en-US" sz="1800" b="1" dirty="0" err="1">
                <a:latin typeface="Courier New" charset="0"/>
                <a:ea typeface="ＭＳ Ｐゴシック" charset="0"/>
                <a:cs typeface="ＭＳ Ｐゴシック" charset="0"/>
              </a:rPr>
              <a:t>comm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,</a:t>
            </a: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 &amp;request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lnSpc>
                <a:spcPct val="90000"/>
              </a:lnSpc>
              <a:spcBef>
                <a:spcPts val="960"/>
              </a:spcBef>
              <a:buFontTx/>
              <a:buNone/>
            </a:pP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1800" b="1" dirty="0" err="1">
                <a:latin typeface="Courier New" charset="0"/>
                <a:ea typeface="ＭＳ Ｐゴシック" charset="0"/>
                <a:cs typeface="ＭＳ Ｐゴシック" charset="0"/>
              </a:rPr>
              <a:t>MPI_Irecv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(start, count, datatype,</a:t>
            </a:r>
            <a:b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    </a:t>
            </a:r>
            <a:r>
              <a:rPr lang="en-US" sz="1800" b="1" dirty="0" err="1">
                <a:latin typeface="Courier New" charset="0"/>
                <a:ea typeface="ＭＳ Ｐゴシック" charset="0"/>
                <a:cs typeface="ＭＳ Ｐゴシック" charset="0"/>
              </a:rPr>
              <a:t>dest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, tag, </a:t>
            </a:r>
            <a:r>
              <a:rPr lang="en-US" sz="1800" b="1" dirty="0" err="1">
                <a:latin typeface="Courier New" charset="0"/>
                <a:ea typeface="ＭＳ Ｐゴシック" charset="0"/>
                <a:cs typeface="ＭＳ Ｐゴシック" charset="0"/>
              </a:rPr>
              <a:t>comm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, &amp;</a:t>
            </a: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request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lnSpc>
                <a:spcPct val="90000"/>
              </a:lnSpc>
              <a:spcBef>
                <a:spcPts val="960"/>
              </a:spcBef>
              <a:buFontTx/>
              <a:buNone/>
            </a:pP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1800" b="1" dirty="0" err="1">
                <a:latin typeface="Courier New" charset="0"/>
                <a:ea typeface="ＭＳ Ｐゴシック" charset="0"/>
                <a:cs typeface="ＭＳ Ｐゴシック" charset="0"/>
              </a:rPr>
              <a:t>MPI_Wait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(&amp;</a:t>
            </a: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request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, &amp;</a:t>
            </a: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status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dirty="0">
                <a:latin typeface="Arial" charset="0"/>
                <a:ea typeface="ＭＳ Ｐゴシック" charset="0"/>
                <a:cs typeface="ＭＳ Ｐゴシック" charset="0"/>
              </a:rPr>
              <a:t>    (each request must be Waited on)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One can</a:t>
            </a:r>
            <a:r>
              <a:rPr lang="en-US" sz="2400" b="1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also test without waiting:</a:t>
            </a:r>
            <a:endParaRPr lang="en-US" sz="18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90000"/>
              </a:lnSpc>
              <a:buFontTx/>
              <a:buNone/>
            </a:pP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  </a:t>
            </a:r>
            <a:r>
              <a:rPr lang="en-US" sz="1800" b="1" dirty="0" err="1">
                <a:latin typeface="Courier New" charset="0"/>
                <a:ea typeface="ＭＳ Ｐゴシック" charset="0"/>
                <a:cs typeface="ＭＳ Ｐゴシック" charset="0"/>
              </a:rPr>
              <a:t>MPI_Test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(&amp;</a:t>
            </a:r>
            <a:r>
              <a:rPr lang="en-US" sz="1800" b="1" dirty="0">
                <a:solidFill>
                  <a:schemeClr val="accent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request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, &amp;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  <a:ea typeface="ＭＳ Ｐゴシック" charset="0"/>
                <a:cs typeface="ＭＳ Ｐゴシック" charset="0"/>
              </a:rPr>
              <a:t>flag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, &amp;</a:t>
            </a:r>
            <a:r>
              <a:rPr lang="en-US" sz="1800" b="1" dirty="0">
                <a:solidFill>
                  <a:srgbClr val="0000FF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status</a:t>
            </a:r>
            <a:r>
              <a:rPr lang="en-US" sz="1800" b="1" dirty="0">
                <a:latin typeface="Courier New" charset="0"/>
                <a:ea typeface="ＭＳ Ｐゴシック" charset="0"/>
                <a:cs typeface="ＭＳ Ｐゴシック" charset="0"/>
              </a:rPr>
              <a:t>);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Accessing the data buffer without waiting is undefined</a:t>
            </a:r>
            <a:endParaRPr lang="en-US" sz="2400" b="1" dirty="0"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27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Execution</a:t>
            </a:r>
          </a:p>
        </p:txBody>
      </p:sp>
      <p:sp>
        <p:nvSpPr>
          <p:cNvPr id="296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323850" y="1700213"/>
            <a:ext cx="85693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  <a:ea typeface="+mn-ea"/>
              </a:rPr>
              <a:t>mpiexec</a:t>
            </a:r>
            <a:r>
              <a:rPr lang="en-US" sz="2800" kern="0" dirty="0">
                <a:latin typeface="Arial"/>
                <a:ea typeface="+mn-ea"/>
              </a:rPr>
              <a:t>  -n  &lt;number of processes&gt;   &lt;executable&gt;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8538" y="2924175"/>
            <a:ext cx="489585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  <a:ea typeface="+mn-ea"/>
              </a:rPr>
              <a:t>mpiexec</a:t>
            </a:r>
            <a:r>
              <a:rPr lang="en-US" sz="2800" kern="0" dirty="0">
                <a:latin typeface="Arial"/>
                <a:ea typeface="+mn-ea"/>
              </a:rPr>
              <a:t>  -n  1  ./</a:t>
            </a:r>
            <a:r>
              <a:rPr lang="en-US" sz="2800" kern="0" dirty="0" err="1">
                <a:latin typeface="Arial"/>
                <a:ea typeface="+mn-ea"/>
              </a:rPr>
              <a:t>mpi_hello</a:t>
            </a:r>
            <a:endParaRPr lang="en-US" sz="2800" kern="0" dirty="0">
              <a:latin typeface="Arial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4213" y="4365625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  <a:ea typeface="+mn-ea"/>
              </a:rPr>
              <a:t>mpiexec</a:t>
            </a:r>
            <a:r>
              <a:rPr lang="en-US" sz="2800" kern="0" dirty="0">
                <a:latin typeface="Arial"/>
                <a:ea typeface="+mn-ea"/>
              </a:rPr>
              <a:t>  -n  4  ./</a:t>
            </a:r>
            <a:r>
              <a:rPr lang="en-US" sz="2800" kern="0" dirty="0" err="1">
                <a:latin typeface="Arial"/>
                <a:ea typeface="+mn-ea"/>
              </a:rPr>
              <a:t>mpi_hello</a:t>
            </a:r>
            <a:endParaRPr lang="en-US" sz="2800" kern="0" dirty="0">
              <a:latin typeface="Arial"/>
              <a:ea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6825" y="3789363"/>
            <a:ext cx="26828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run with 1 process</a:t>
            </a:r>
          </a:p>
        </p:txBody>
      </p:sp>
      <p:cxnSp>
        <p:nvCxnSpPr>
          <p:cNvPr id="29703" name="Straight Connector 8"/>
          <p:cNvCxnSpPr>
            <a:cxnSpLocks noChangeShapeType="1"/>
          </p:cNvCxnSpPr>
          <p:nvPr/>
        </p:nvCxnSpPr>
        <p:spPr bwMode="auto">
          <a:xfrm>
            <a:off x="539750" y="2636838"/>
            <a:ext cx="7704138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3635375" y="5300663"/>
            <a:ext cx="3009900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run with 4 processes</a:t>
            </a:r>
          </a:p>
        </p:txBody>
      </p:sp>
      <p:sp>
        <p:nvSpPr>
          <p:cNvPr id="29705" name="Freeform 10"/>
          <p:cNvSpPr>
            <a:spLocks noChangeArrowheads="1"/>
          </p:cNvSpPr>
          <p:nvPr/>
        </p:nvSpPr>
        <p:spPr bwMode="auto">
          <a:xfrm>
            <a:off x="4283075" y="3421063"/>
            <a:ext cx="762000" cy="754062"/>
          </a:xfrm>
          <a:custGeom>
            <a:avLst/>
            <a:gdLst>
              <a:gd name="T0" fmla="*/ 762000 w 762000"/>
              <a:gd name="T1" fmla="*/ 646245 h 754117"/>
              <a:gd name="T2" fmla="*/ 99848 w 762000"/>
              <a:gd name="T3" fmla="*/ 646245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9706" name="Freeform 11"/>
          <p:cNvSpPr>
            <a:spLocks noChangeArrowheads="1"/>
          </p:cNvSpPr>
          <p:nvPr/>
        </p:nvSpPr>
        <p:spPr bwMode="auto">
          <a:xfrm>
            <a:off x="2700338" y="4868863"/>
            <a:ext cx="762000" cy="754062"/>
          </a:xfrm>
          <a:custGeom>
            <a:avLst/>
            <a:gdLst>
              <a:gd name="T0" fmla="*/ 762000 w 762000"/>
              <a:gd name="T1" fmla="*/ 646245 h 754117"/>
              <a:gd name="T2" fmla="*/ 99848 w 762000"/>
              <a:gd name="T3" fmla="*/ 646245 h 754117"/>
              <a:gd name="T4" fmla="*/ 162910 w 762000"/>
              <a:gd name="T5" fmla="*/ 0 h 754117"/>
              <a:gd name="T6" fmla="*/ 0 60000 65536"/>
              <a:gd name="T7" fmla="*/ 0 60000 65536"/>
              <a:gd name="T8" fmla="*/ 0 60000 65536"/>
              <a:gd name="T9" fmla="*/ 0 w 762000"/>
              <a:gd name="T10" fmla="*/ 0 h 754117"/>
              <a:gd name="T11" fmla="*/ 762000 w 762000"/>
              <a:gd name="T12" fmla="*/ 754117 h 75411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62000" h="754117">
                <a:moveTo>
                  <a:pt x="762000" y="646386"/>
                </a:moveTo>
                <a:cubicBezTo>
                  <a:pt x="480848" y="700251"/>
                  <a:pt x="199696" y="754117"/>
                  <a:pt x="99848" y="646386"/>
                </a:cubicBezTo>
                <a:cubicBezTo>
                  <a:pt x="0" y="538655"/>
                  <a:pt x="81455" y="269327"/>
                  <a:pt x="162910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86688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MPI’s Non-blocking Operations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04800" y="1811215"/>
            <a:ext cx="8534400" cy="44846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It is sometimes desirable to wait on multiple requests: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b="1" dirty="0" err="1">
                <a:latin typeface="Courier New" charset="0"/>
                <a:ea typeface="ＭＳ Ｐゴシック" charset="0"/>
                <a:cs typeface="ＭＳ Ｐゴシック" charset="0"/>
              </a:rPr>
              <a:t>MPI_Waitall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(count, </a:t>
            </a:r>
            <a:r>
              <a:rPr lang="en-US" sz="2400" b="1" dirty="0" err="1">
                <a:solidFill>
                  <a:schemeClr val="accent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array_of_requests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,</a:t>
            </a:r>
            <a:b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b="1" dirty="0" err="1">
                <a:solidFill>
                  <a:schemeClr val="tx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array_of_statuses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b="1" dirty="0" err="1">
                <a:latin typeface="Courier New" charset="0"/>
                <a:ea typeface="ＭＳ Ｐゴシック" charset="0"/>
                <a:cs typeface="ＭＳ Ｐゴシック" charset="0"/>
              </a:rPr>
              <a:t>MPI_Waitany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(count, </a:t>
            </a:r>
            <a:r>
              <a:rPr lang="en-US" sz="2400" b="1" dirty="0" err="1">
                <a:solidFill>
                  <a:schemeClr val="accent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array_of_requests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,</a:t>
            </a:r>
            <a:b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 &amp;index, &amp;</a:t>
            </a:r>
            <a:r>
              <a:rPr lang="en-US" sz="2400" b="1" dirty="0">
                <a:solidFill>
                  <a:schemeClr val="tx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status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)</a:t>
            </a:r>
          </a:p>
          <a:p>
            <a:pPr>
              <a:lnSpc>
                <a:spcPct val="110000"/>
              </a:lnSpc>
              <a:buFontTx/>
              <a:buNone/>
            </a:pP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b="1" dirty="0" err="1">
                <a:latin typeface="Courier New" charset="0"/>
                <a:ea typeface="ＭＳ Ｐゴシック" charset="0"/>
                <a:cs typeface="ＭＳ Ｐゴシック" charset="0"/>
              </a:rPr>
              <a:t>MPI_Waitsome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(count, </a:t>
            </a:r>
            <a:r>
              <a:rPr lang="en-US" sz="2400" b="1" dirty="0" err="1">
                <a:solidFill>
                  <a:schemeClr val="accent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array_of_requests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,</a:t>
            </a:r>
            <a:b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</a:b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b="1" dirty="0" err="1">
                <a:latin typeface="Courier New" charset="0"/>
                <a:ea typeface="ＭＳ Ｐゴシック" charset="0"/>
                <a:cs typeface="ＭＳ Ｐゴシック" charset="0"/>
              </a:rPr>
              <a:t>array_of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 indices, </a:t>
            </a:r>
            <a:r>
              <a:rPr lang="en-US" sz="2400" b="1" dirty="0" err="1">
                <a:solidFill>
                  <a:schemeClr val="tx2"/>
                </a:solidFill>
                <a:latin typeface="Courier New" charset="0"/>
                <a:ea typeface="ＭＳ Ｐゴシック" charset="0"/>
                <a:cs typeface="ＭＳ Ｐゴシック" charset="0"/>
              </a:rPr>
              <a:t>array_of_statuses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)</a:t>
            </a:r>
          </a:p>
          <a:p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There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are corresponding versions of </a:t>
            </a:r>
            <a:r>
              <a:rPr lang="en-US" sz="2400" b="1" dirty="0">
                <a:latin typeface="Courier New" charset="0"/>
                <a:ea typeface="ＭＳ Ｐゴシック" charset="0"/>
                <a:cs typeface="ＭＳ Ｐゴシック" charset="0"/>
              </a:rPr>
              <a:t>test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 for each of these.</a:t>
            </a:r>
            <a:endParaRPr lang="en-US" sz="2400" b="1" dirty="0">
              <a:latin typeface="Courier New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974137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Concluding Remarks (1)</a:t>
            </a:r>
          </a:p>
        </p:txBody>
      </p:sp>
      <p:sp>
        <p:nvSpPr>
          <p:cNvPr id="13926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MPI or the Message-Passing Interface is a library of functions that can be called from C, C++, or Fortran programs.</a:t>
            </a:r>
          </a:p>
          <a:p>
            <a:r>
              <a:rPr lang="en-US" altLang="en-US"/>
              <a:t>A communicator is a collection of processes that can send messages to each other.</a:t>
            </a:r>
          </a:p>
          <a:p>
            <a:r>
              <a:rPr lang="en-US" altLang="en-US"/>
              <a:t>Many parallel programs use the single-program multiple data or SPMD approach.</a:t>
            </a:r>
          </a:p>
        </p:txBody>
      </p:sp>
      <p:sp>
        <p:nvSpPr>
          <p:cNvPr id="13926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738844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Concluding Remarks (2)</a:t>
            </a:r>
          </a:p>
        </p:txBody>
      </p:sp>
      <p:sp>
        <p:nvSpPr>
          <p:cNvPr id="1402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Most serial programs are deterministic: if we run the same program with the same input we</a:t>
            </a:r>
            <a:r>
              <a:rPr lang="ja-JP" altLang="en-US"/>
              <a:t>’</a:t>
            </a:r>
            <a:r>
              <a:rPr lang="en-US" altLang="ja-JP"/>
              <a:t>ll get the same output. </a:t>
            </a:r>
          </a:p>
          <a:p>
            <a:r>
              <a:rPr lang="en-US" altLang="en-US"/>
              <a:t>Parallel programs often don</a:t>
            </a:r>
            <a:r>
              <a:rPr lang="ja-JP" altLang="en-US"/>
              <a:t>’</a:t>
            </a:r>
            <a:r>
              <a:rPr lang="en-US" altLang="ja-JP"/>
              <a:t>t possess this property.</a:t>
            </a:r>
          </a:p>
          <a:p>
            <a:r>
              <a:rPr lang="en-US" altLang="en-US"/>
              <a:t>Collective communications involve all the processes in a communicator.</a:t>
            </a:r>
          </a:p>
        </p:txBody>
      </p:sp>
      <p:sp>
        <p:nvSpPr>
          <p:cNvPr id="14029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930734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Concluding Remarks (3)</a:t>
            </a:r>
          </a:p>
        </p:txBody>
      </p:sp>
      <p:sp>
        <p:nvSpPr>
          <p:cNvPr id="14131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When we time parallel programs, we</a:t>
            </a:r>
            <a:r>
              <a:rPr lang="ja-JP" altLang="en-US"/>
              <a:t>’</a:t>
            </a:r>
            <a:r>
              <a:rPr lang="en-US" altLang="ja-JP"/>
              <a:t>re usually interested in elapsed time or </a:t>
            </a:r>
            <a:r>
              <a:rPr lang="ja-JP" altLang="en-US"/>
              <a:t>“</a:t>
            </a:r>
            <a:r>
              <a:rPr lang="en-US" altLang="ja-JP"/>
              <a:t>wall clock time</a:t>
            </a:r>
            <a:r>
              <a:rPr lang="ja-JP" altLang="en-US"/>
              <a:t>”</a:t>
            </a:r>
            <a:r>
              <a:rPr lang="en-US" altLang="ja-JP"/>
              <a:t>.</a:t>
            </a:r>
          </a:p>
          <a:p>
            <a:r>
              <a:rPr lang="en-US" altLang="en-US"/>
              <a:t>Speedup is the ratio of the serial run-time to the parallel run-time.</a:t>
            </a:r>
          </a:p>
          <a:p>
            <a:r>
              <a:rPr lang="en-US" altLang="en-US"/>
              <a:t>Efficiency is the speedup divided by the number of parallel processes.</a:t>
            </a:r>
          </a:p>
        </p:txBody>
      </p:sp>
      <p:sp>
        <p:nvSpPr>
          <p:cNvPr id="14131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49421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Concluding Remarks (4)</a:t>
            </a:r>
          </a:p>
        </p:txBody>
      </p:sp>
      <p:sp>
        <p:nvSpPr>
          <p:cNvPr id="1423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If it</a:t>
            </a:r>
            <a:r>
              <a:rPr lang="ja-JP" altLang="en-US"/>
              <a:t>’</a:t>
            </a:r>
            <a:r>
              <a:rPr lang="en-US" altLang="ja-JP"/>
              <a:t>s possible to increase the problem size (n) so that the efficiency doesn</a:t>
            </a:r>
            <a:r>
              <a:rPr lang="ja-JP" altLang="en-US"/>
              <a:t>’</a:t>
            </a:r>
            <a:r>
              <a:rPr lang="en-US" altLang="ja-JP"/>
              <a:t>t decrease as p is increased, a parallel program is said to be scalable.</a:t>
            </a:r>
          </a:p>
          <a:p>
            <a:r>
              <a:rPr lang="en-US" altLang="en-US"/>
              <a:t>An MPI program is unsafe if its correct behavior depends on the fact that MPI_Send is buffering its input.</a:t>
            </a:r>
          </a:p>
        </p:txBody>
      </p:sp>
      <p:sp>
        <p:nvSpPr>
          <p:cNvPr id="14233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470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Execution</a:t>
            </a:r>
          </a:p>
        </p:txBody>
      </p:sp>
      <p:sp>
        <p:nvSpPr>
          <p:cNvPr id="3072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1913" y="1125538"/>
            <a:ext cx="4895850" cy="522287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  <a:ea typeface="+mn-ea"/>
              </a:rPr>
              <a:t>mpiexec</a:t>
            </a:r>
            <a:r>
              <a:rPr lang="en-US" sz="2800" kern="0" dirty="0">
                <a:latin typeface="Arial"/>
                <a:ea typeface="+mn-ea"/>
              </a:rPr>
              <a:t>  -n  1  ./</a:t>
            </a:r>
            <a:r>
              <a:rPr lang="en-US" sz="2800" kern="0" dirty="0" err="1">
                <a:latin typeface="Arial"/>
                <a:ea typeface="+mn-ea"/>
              </a:rPr>
              <a:t>mpi_hello</a:t>
            </a:r>
            <a:endParaRPr lang="en-US" sz="2800" kern="0" dirty="0">
              <a:latin typeface="Arial"/>
              <a:ea typeface="+mn-e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31913" y="2997200"/>
            <a:ext cx="4895850" cy="52228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 err="1">
                <a:latin typeface="Arial"/>
                <a:ea typeface="+mn-ea"/>
              </a:rPr>
              <a:t>mpiexec</a:t>
            </a:r>
            <a:r>
              <a:rPr lang="en-US" sz="2800" kern="0" dirty="0">
                <a:latin typeface="Arial"/>
                <a:ea typeface="+mn-ea"/>
              </a:rPr>
              <a:t>  -n  4  ./</a:t>
            </a:r>
            <a:r>
              <a:rPr lang="en-US" sz="2800" kern="0" dirty="0" err="1">
                <a:latin typeface="Arial"/>
                <a:ea typeface="+mn-ea"/>
              </a:rPr>
              <a:t>mpi_hello</a:t>
            </a:r>
            <a:endParaRPr lang="en-US" sz="2800" kern="0" dirty="0">
              <a:latin typeface="Arial"/>
              <a:ea typeface="+mn-ea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08175" y="1844675"/>
            <a:ext cx="5903913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  <a:ea typeface="+mn-ea"/>
              </a:rPr>
              <a:t>Greetings from process 0 of 1 !</a:t>
            </a:r>
          </a:p>
        </p:txBody>
      </p:sp>
      <p:sp>
        <p:nvSpPr>
          <p:cNvPr id="7" name="Rectangle 6"/>
          <p:cNvSpPr/>
          <p:nvPr/>
        </p:nvSpPr>
        <p:spPr>
          <a:xfrm>
            <a:off x="1908175" y="3789363"/>
            <a:ext cx="5903913" cy="20748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  <a:ea typeface="+mn-ea"/>
              </a:rPr>
              <a:t>Greetings from process 0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  <a:ea typeface="+mn-ea"/>
              </a:rPr>
              <a:t>Greetings from process 1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  <a:ea typeface="+mn-ea"/>
              </a:rPr>
              <a:t>Greetings from process 2 of 4 !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0033CC"/>
              </a:buClr>
              <a:buSzPct val="60000"/>
              <a:buFont typeface="Wingdings" pitchFamily="2" charset="2"/>
              <a:buNone/>
              <a:defRPr/>
            </a:pPr>
            <a:r>
              <a:rPr lang="en-US" sz="2800" kern="0" dirty="0">
                <a:latin typeface="Arial"/>
                <a:ea typeface="+mn-ea"/>
              </a:rPr>
              <a:t>Greetings from process 3 of 4 !</a:t>
            </a:r>
          </a:p>
        </p:txBody>
      </p:sp>
      <p:sp>
        <p:nvSpPr>
          <p:cNvPr id="30727" name="Rectangle 7"/>
          <p:cNvSpPr>
            <a:spLocks noChangeArrowheads="1"/>
          </p:cNvSpPr>
          <p:nvPr/>
        </p:nvSpPr>
        <p:spPr bwMode="auto">
          <a:xfrm>
            <a:off x="1258888" y="1125538"/>
            <a:ext cx="5905500" cy="165576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sp>
        <p:nvSpPr>
          <p:cNvPr id="30728" name="Rectangle 10"/>
          <p:cNvSpPr>
            <a:spLocks noChangeArrowheads="1"/>
          </p:cNvSpPr>
          <p:nvPr/>
        </p:nvSpPr>
        <p:spPr bwMode="auto">
          <a:xfrm>
            <a:off x="1258888" y="3068638"/>
            <a:ext cx="5905500" cy="2808287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49974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MPI Programs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684213" y="908050"/>
            <a:ext cx="8270875" cy="5111750"/>
          </a:xfrm>
        </p:spPr>
        <p:txBody>
          <a:bodyPr/>
          <a:lstStyle/>
          <a:p>
            <a:r>
              <a:rPr lang="en-US" altLang="en-US"/>
              <a:t>Written in C.</a:t>
            </a:r>
          </a:p>
          <a:p>
            <a:pPr lvl="1"/>
            <a:r>
              <a:rPr lang="en-US" altLang="en-US"/>
              <a:t>Has main.</a:t>
            </a:r>
          </a:p>
          <a:p>
            <a:pPr lvl="1"/>
            <a:r>
              <a:rPr lang="en-US" altLang="en-US"/>
              <a:t>Uses stdio.h, string.h, etc.</a:t>
            </a:r>
          </a:p>
          <a:p>
            <a:r>
              <a:rPr lang="en-US" altLang="en-US"/>
              <a:t>Need to add </a:t>
            </a:r>
            <a:r>
              <a:rPr lang="en-US" altLang="en-US">
                <a:solidFill>
                  <a:srgbClr val="FF0000"/>
                </a:solidFill>
              </a:rPr>
              <a:t>mpi.h</a:t>
            </a:r>
            <a:r>
              <a:rPr lang="en-US" altLang="en-US"/>
              <a:t> header file.</a:t>
            </a:r>
          </a:p>
          <a:p>
            <a:r>
              <a:rPr lang="en-US" altLang="en-US"/>
              <a:t>Identifiers defined by MPI start with </a:t>
            </a:r>
            <a:r>
              <a:rPr lang="ja-JP" altLang="en-US"/>
              <a:t>“</a:t>
            </a:r>
            <a:r>
              <a:rPr lang="en-US" altLang="ja-JP"/>
              <a:t>MPI_</a:t>
            </a:r>
            <a:r>
              <a:rPr lang="ja-JP" altLang="en-US"/>
              <a:t>”</a:t>
            </a:r>
            <a:r>
              <a:rPr lang="en-US" altLang="ja-JP"/>
              <a:t>.</a:t>
            </a:r>
          </a:p>
          <a:p>
            <a:r>
              <a:rPr lang="en-US" altLang="en-US"/>
              <a:t>First letter following underscore is uppercase.</a:t>
            </a:r>
          </a:p>
          <a:p>
            <a:pPr lvl="1"/>
            <a:r>
              <a:rPr lang="en-US" altLang="en-US"/>
              <a:t>For function names and MPI-defined types.</a:t>
            </a:r>
          </a:p>
          <a:p>
            <a:pPr lvl="1"/>
            <a:r>
              <a:rPr lang="en-US" altLang="en-US"/>
              <a:t>Helps to avoid confusion.</a:t>
            </a:r>
          </a:p>
        </p:txBody>
      </p:sp>
      <p:sp>
        <p:nvSpPr>
          <p:cNvPr id="3174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02825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MPI Components</a:t>
            </a:r>
          </a:p>
        </p:txBody>
      </p:sp>
      <p:sp>
        <p:nvSpPr>
          <p:cNvPr id="32770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MPI_Init</a:t>
            </a:r>
          </a:p>
          <a:p>
            <a:pPr lvl="1"/>
            <a:r>
              <a:rPr lang="en-US" altLang="en-US"/>
              <a:t>Tells MPI to do all the necessary setup.</a:t>
            </a:r>
            <a:br>
              <a:rPr lang="en-US" altLang="en-US"/>
            </a:br>
            <a:br>
              <a:rPr lang="en-US" altLang="en-US"/>
            </a:br>
            <a:br>
              <a:rPr lang="en-US" altLang="en-US"/>
            </a:br>
            <a:endParaRPr lang="en-US" altLang="en-US"/>
          </a:p>
          <a:p>
            <a:r>
              <a:rPr lang="en-US" altLang="en-US"/>
              <a:t>MPI_Finalize</a:t>
            </a:r>
          </a:p>
          <a:p>
            <a:pPr lvl="1"/>
            <a:r>
              <a:rPr lang="en-US" altLang="en-US"/>
              <a:t>Tells MPI we</a:t>
            </a:r>
            <a:r>
              <a:rPr lang="ja-JP" altLang="en-US"/>
              <a:t>’</a:t>
            </a:r>
            <a:r>
              <a:rPr lang="en-US" altLang="ja-JP"/>
              <a:t>re done, so clean up anything allocated for this program.</a:t>
            </a:r>
            <a:endParaRPr lang="en-US" altLang="en-US"/>
          </a:p>
        </p:txBody>
      </p:sp>
      <p:sp>
        <p:nvSpPr>
          <p:cNvPr id="32771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277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776" y="2775573"/>
            <a:ext cx="6149975" cy="1295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688" y="5796757"/>
            <a:ext cx="3816350" cy="469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774" name="Straight Connector 7"/>
          <p:cNvCxnSpPr>
            <a:cxnSpLocks noChangeShapeType="1"/>
          </p:cNvCxnSpPr>
          <p:nvPr/>
        </p:nvCxnSpPr>
        <p:spPr bwMode="auto">
          <a:xfrm>
            <a:off x="5003800" y="5445125"/>
            <a:ext cx="914400" cy="9144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</p:spTree>
    <p:extLst>
      <p:ext uri="{BB962C8B-B14F-4D97-AF65-F5344CB8AC3E}">
        <p14:creationId xmlns:p14="http://schemas.microsoft.com/office/powerpoint/2010/main" val="3301218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Basic Outline</a:t>
            </a:r>
          </a:p>
        </p:txBody>
      </p:sp>
      <p:sp>
        <p:nvSpPr>
          <p:cNvPr id="33794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052513"/>
            <a:ext cx="6270625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8339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Communicators 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3743325"/>
          </a:xfrm>
        </p:spPr>
        <p:txBody>
          <a:bodyPr/>
          <a:lstStyle/>
          <a:p>
            <a:r>
              <a:rPr lang="en-US" altLang="en-US"/>
              <a:t>A collection of processes that can send messages to each other.</a:t>
            </a:r>
          </a:p>
          <a:p>
            <a:r>
              <a:rPr lang="en-US" altLang="en-US"/>
              <a:t>MPI_Init defines a communicator that consists of all the processes created when the program is started.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Called </a:t>
            </a:r>
            <a:r>
              <a:rPr lang="en-US" altLang="en-US">
                <a:solidFill>
                  <a:srgbClr val="FF0000"/>
                </a:solidFill>
              </a:rPr>
              <a:t>MPI_COMM_WORLD</a:t>
            </a:r>
            <a:r>
              <a:rPr lang="en-US" altLang="en-US"/>
              <a:t>.</a:t>
            </a:r>
          </a:p>
        </p:txBody>
      </p:sp>
      <p:sp>
        <p:nvSpPr>
          <p:cNvPr id="3481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6476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40"/>
          <p:cNvSpPr>
            <a:spLocks noGrp="1" noChangeArrowheads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7410" name="Rectangle 11"/>
          <p:cNvSpPr>
            <a:spLocks noChangeArrowheads="1"/>
          </p:cNvSpPr>
          <p:nvPr/>
        </p:nvSpPr>
        <p:spPr bwMode="auto">
          <a:xfrm>
            <a:off x="2843213" y="1254125"/>
            <a:ext cx="198278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AU" altLang="en-US">
                <a:solidFill>
                  <a:srgbClr val="000099"/>
                </a:solidFill>
                <a:latin typeface="Arial" panose="020B0604020202020204" pitchFamily="34" charset="0"/>
              </a:rPr>
              <a:t>Chapter 3</a:t>
            </a:r>
            <a:endParaRPr lang="en-GB" altLang="en-US">
              <a:solidFill>
                <a:srgbClr val="000099"/>
              </a:solidFill>
              <a:latin typeface="Arial" panose="020B0604020202020204" pitchFamily="34" charset="0"/>
            </a:endParaRPr>
          </a:p>
        </p:txBody>
      </p:sp>
      <p:sp>
        <p:nvSpPr>
          <p:cNvPr id="17411" name="Rectangle 12"/>
          <p:cNvSpPr>
            <a:spLocks noChangeArrowheads="1"/>
          </p:cNvSpPr>
          <p:nvPr/>
        </p:nvSpPr>
        <p:spPr bwMode="auto">
          <a:xfrm>
            <a:off x="2843213" y="2060575"/>
            <a:ext cx="5052279" cy="166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66FF"/>
                </a:solidFill>
                <a:latin typeface="Arial" panose="020B0604020202020204" pitchFamily="34" charset="0"/>
              </a:rPr>
              <a:t>Distributed Memory Programming with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0066FF"/>
                </a:solidFill>
                <a:latin typeface="Arial" panose="020B0604020202020204" pitchFamily="34" charset="0"/>
              </a:rPr>
              <a:t>MPI</a:t>
            </a:r>
            <a:endParaRPr lang="en-GB" altLang="en-US" dirty="0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sp>
        <p:nvSpPr>
          <p:cNvPr id="17412" name="Text Box 13"/>
          <p:cNvSpPr txBox="1">
            <a:spLocks noChangeArrowheads="1"/>
          </p:cNvSpPr>
          <p:nvPr/>
        </p:nvSpPr>
        <p:spPr bwMode="auto">
          <a:xfrm>
            <a:off x="2214563" y="-71438"/>
            <a:ext cx="6786562" cy="884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800">
                <a:solidFill>
                  <a:schemeClr val="bg1"/>
                </a:solidFill>
                <a:latin typeface="Times New Roman" panose="02020603050405020304" pitchFamily="18" charset="0"/>
              </a:rPr>
              <a:t>An Introduction to Parallel Programming</a:t>
            </a:r>
          </a:p>
          <a:p>
            <a:pPr algn="ctr"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bg1"/>
                </a:solidFill>
                <a:latin typeface="Arial" panose="020B0604020202020204" pitchFamily="34" charset="0"/>
              </a:rPr>
              <a:t>Peter Pacheco</a:t>
            </a:r>
            <a:endParaRPr lang="en-GB" altLang="en-US" sz="20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3848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Communicators</a:t>
            </a:r>
          </a:p>
        </p:txBody>
      </p:sp>
      <p:sp>
        <p:nvSpPr>
          <p:cNvPr id="35842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58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6370638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3573463"/>
            <a:ext cx="6303962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5" name="Picture 5" descr="buildings,business,businessmen,cities,cityscapes,hierarchies,males,metaphors,metropolitan areas,pecking orders,people,persons,ranks,skylines,skyscraper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63" y="-242888"/>
            <a:ext cx="208915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31913" y="2636838"/>
            <a:ext cx="600392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number  of processes in the communicator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411413" y="4868863"/>
            <a:ext cx="4173537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my rank </a:t>
            </a:r>
            <a:b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</a:br>
            <a:r>
              <a:rPr lang="en-US" sz="2400" i="1" dirty="0">
                <a:solidFill>
                  <a:srgbClr val="0066FF"/>
                </a:solidFill>
                <a:latin typeface="+mj-lt"/>
                <a:ea typeface="+mn-ea"/>
              </a:rPr>
              <a:t>(the process making this call)</a:t>
            </a:r>
          </a:p>
        </p:txBody>
      </p:sp>
      <p:sp>
        <p:nvSpPr>
          <p:cNvPr id="35848" name="Freeform 10"/>
          <p:cNvSpPr>
            <a:spLocks noChangeArrowheads="1"/>
          </p:cNvSpPr>
          <p:nvPr/>
        </p:nvSpPr>
        <p:spPr bwMode="auto">
          <a:xfrm>
            <a:off x="3681413" y="2365375"/>
            <a:ext cx="512762" cy="369888"/>
          </a:xfrm>
          <a:custGeom>
            <a:avLst/>
            <a:gdLst>
              <a:gd name="T0" fmla="*/ 150108 w 512378"/>
              <a:gd name="T1" fmla="*/ 345155 h 370489"/>
              <a:gd name="T2" fmla="*/ 497730 w 512378"/>
              <a:gd name="T3" fmla="*/ 345155 h 370489"/>
              <a:gd name="T4" fmla="*/ 55302 w 512378"/>
              <a:gd name="T5" fmla="*/ 203956 h 370489"/>
              <a:gd name="T6" fmla="*/ 165909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5849" name="Freeform 11"/>
          <p:cNvSpPr>
            <a:spLocks noChangeArrowheads="1"/>
          </p:cNvSpPr>
          <p:nvPr/>
        </p:nvSpPr>
        <p:spPr bwMode="auto">
          <a:xfrm>
            <a:off x="3635375" y="4724400"/>
            <a:ext cx="512763" cy="371475"/>
          </a:xfrm>
          <a:custGeom>
            <a:avLst/>
            <a:gdLst>
              <a:gd name="T0" fmla="*/ 150111 w 512378"/>
              <a:gd name="T1" fmla="*/ 349618 h 370489"/>
              <a:gd name="T2" fmla="*/ 497733 w 512378"/>
              <a:gd name="T3" fmla="*/ 349618 h 370489"/>
              <a:gd name="T4" fmla="*/ 55303 w 512378"/>
              <a:gd name="T5" fmla="*/ 206591 h 370489"/>
              <a:gd name="T6" fmla="*/ 165910 w 512378"/>
              <a:gd name="T7" fmla="*/ 0 h 370489"/>
              <a:gd name="T8" fmla="*/ 0 60000 65536"/>
              <a:gd name="T9" fmla="*/ 0 60000 65536"/>
              <a:gd name="T10" fmla="*/ 0 60000 65536"/>
              <a:gd name="T11" fmla="*/ 0 60000 65536"/>
              <a:gd name="T12" fmla="*/ 0 w 512378"/>
              <a:gd name="T13" fmla="*/ 0 h 370489"/>
              <a:gd name="T14" fmla="*/ 512378 w 512378"/>
              <a:gd name="T15" fmla="*/ 370489 h 370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2378" h="370489">
                <a:moveTo>
                  <a:pt x="149772" y="346841"/>
                </a:moveTo>
                <a:cubicBezTo>
                  <a:pt x="331075" y="358665"/>
                  <a:pt x="512378" y="370489"/>
                  <a:pt x="496613" y="346841"/>
                </a:cubicBezTo>
                <a:cubicBezTo>
                  <a:pt x="480848" y="323193"/>
                  <a:pt x="110358" y="262758"/>
                  <a:pt x="55179" y="204951"/>
                </a:cubicBezTo>
                <a:cubicBezTo>
                  <a:pt x="0" y="147144"/>
                  <a:pt x="165537" y="0"/>
                  <a:pt x="165537" y="0"/>
                </a:cubicBezTo>
              </a:path>
            </a:pathLst>
          </a:cu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9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36867" name="Rectangle 2"/>
          <p:cNvSpPr txBox="1">
            <a:spLocks noChangeArrowheads="1"/>
          </p:cNvSpPr>
          <p:nvPr/>
        </p:nvSpPr>
        <p:spPr bwMode="auto">
          <a:xfrm>
            <a:off x="5715000" y="838200"/>
            <a:ext cx="320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2000" b="1">
                <a:solidFill>
                  <a:srgbClr val="0066FF"/>
                </a:solidFill>
                <a:latin typeface="Arial" panose="020B0604020202020204" pitchFamily="34" charset="0"/>
              </a:rPr>
              <a:t>Sample MPI program</a:t>
            </a:r>
            <a:endParaRPr lang="en-US" altLang="en-US" sz="4000" b="1">
              <a:solidFill>
                <a:srgbClr val="0066FF"/>
              </a:solidFill>
              <a:latin typeface="Arial" panose="020B0604020202020204" pitchFamily="34" charset="0"/>
            </a:endParaRPr>
          </a:p>
        </p:txBody>
      </p:sp>
      <p:sp>
        <p:nvSpPr>
          <p:cNvPr id="36868" name="Rectangle 3"/>
          <p:cNvSpPr txBox="1">
            <a:spLocks noChangeArrowheads="1"/>
          </p:cNvSpPr>
          <p:nvPr/>
        </p:nvSpPr>
        <p:spPr bwMode="auto">
          <a:xfrm>
            <a:off x="468312" y="188913"/>
            <a:ext cx="8552595" cy="6299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#include “</a:t>
            </a:r>
            <a:r>
              <a:rPr lang="en-US" altLang="ja-JP" sz="1100" dirty="0" err="1">
                <a:latin typeface="+mn-lt"/>
              </a:rPr>
              <a:t>mpi.h</a:t>
            </a:r>
            <a:r>
              <a:rPr lang="en-US" altLang="en-US" sz="1100" dirty="0">
                <a:latin typeface="+mn-lt"/>
              </a:rPr>
              <a:t>”</a:t>
            </a:r>
            <a:endParaRPr lang="en-US" altLang="ja-JP" sz="1100" dirty="0">
              <a:latin typeface="+mn-lt"/>
            </a:endParaRP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#include &lt;</a:t>
            </a:r>
            <a:r>
              <a:rPr lang="en-US" altLang="en-US" sz="1100" dirty="0" err="1">
                <a:latin typeface="+mn-lt"/>
              </a:rPr>
              <a:t>stdio.h</a:t>
            </a:r>
            <a:r>
              <a:rPr lang="en-US" altLang="en-US" sz="1100" dirty="0">
                <a:latin typeface="+mn-lt"/>
              </a:rPr>
              <a:t>&gt;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#include &lt;</a:t>
            </a:r>
            <a:r>
              <a:rPr lang="en-US" altLang="en-US" sz="1100" dirty="0" err="1">
                <a:latin typeface="+mn-lt"/>
              </a:rPr>
              <a:t>math.h</a:t>
            </a:r>
            <a:r>
              <a:rPr lang="en-US" altLang="en-US" sz="1100" dirty="0">
                <a:latin typeface="+mn-lt"/>
              </a:rPr>
              <a:t>&gt;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#define MAXSIZE 1000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void main(</a:t>
            </a:r>
            <a:r>
              <a:rPr lang="en-US" altLang="en-US" sz="1100" dirty="0" err="1">
                <a:latin typeface="+mn-lt"/>
              </a:rPr>
              <a:t>int</a:t>
            </a:r>
            <a:r>
              <a:rPr lang="en-US" altLang="en-US" sz="1100" dirty="0">
                <a:latin typeface="+mn-lt"/>
              </a:rPr>
              <a:t> </a:t>
            </a:r>
            <a:r>
              <a:rPr lang="en-US" altLang="en-US" sz="1100" dirty="0" err="1">
                <a:latin typeface="+mn-lt"/>
              </a:rPr>
              <a:t>argc</a:t>
            </a:r>
            <a:r>
              <a:rPr lang="en-US" altLang="en-US" sz="1100" dirty="0">
                <a:latin typeface="+mn-lt"/>
              </a:rPr>
              <a:t>, char *</a:t>
            </a:r>
            <a:r>
              <a:rPr lang="en-US" altLang="en-US" sz="1100" dirty="0" err="1">
                <a:latin typeface="+mn-lt"/>
              </a:rPr>
              <a:t>argv</a:t>
            </a:r>
            <a:r>
              <a:rPr lang="en-US" altLang="en-US" sz="1100" dirty="0">
                <a:latin typeface="+mn-lt"/>
              </a:rPr>
              <a:t>)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{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</a:t>
            </a:r>
            <a:r>
              <a:rPr lang="en-US" altLang="en-US" sz="1100" dirty="0" err="1">
                <a:latin typeface="+mn-lt"/>
              </a:rPr>
              <a:t>int</a:t>
            </a:r>
            <a:r>
              <a:rPr lang="en-US" altLang="en-US" sz="1100" dirty="0">
                <a:latin typeface="+mn-lt"/>
              </a:rPr>
              <a:t> </a:t>
            </a:r>
            <a:r>
              <a:rPr lang="en-US" altLang="en-US" sz="1100" dirty="0" err="1">
                <a:latin typeface="+mn-lt"/>
              </a:rPr>
              <a:t>myid</a:t>
            </a:r>
            <a:r>
              <a:rPr lang="en-US" altLang="en-US" sz="1100" dirty="0">
                <a:latin typeface="+mn-lt"/>
              </a:rPr>
              <a:t>, </a:t>
            </a:r>
            <a:r>
              <a:rPr lang="en-US" altLang="en-US" sz="1100" dirty="0" err="1">
                <a:latin typeface="+mn-lt"/>
              </a:rPr>
              <a:t>numprocs</a:t>
            </a:r>
            <a:r>
              <a:rPr lang="en-US" altLang="en-US" sz="1100" dirty="0">
                <a:latin typeface="+mn-lt"/>
              </a:rPr>
              <a:t>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</a:t>
            </a:r>
            <a:r>
              <a:rPr lang="en-US" altLang="en-US" sz="1100" dirty="0" err="1">
                <a:latin typeface="+mn-lt"/>
              </a:rPr>
              <a:t>int</a:t>
            </a:r>
            <a:r>
              <a:rPr lang="en-US" altLang="en-US" sz="1100" dirty="0">
                <a:latin typeface="+mn-lt"/>
              </a:rPr>
              <a:t> data[MAXSIZE], </a:t>
            </a:r>
            <a:r>
              <a:rPr lang="en-US" altLang="en-US" sz="1100" dirty="0" err="1">
                <a:latin typeface="+mn-lt"/>
              </a:rPr>
              <a:t>i</a:t>
            </a:r>
            <a:r>
              <a:rPr lang="en-US" altLang="en-US" sz="1100" dirty="0">
                <a:latin typeface="+mn-lt"/>
              </a:rPr>
              <a:t>, x, low, high, </a:t>
            </a:r>
            <a:r>
              <a:rPr lang="en-US" altLang="en-US" sz="1100" dirty="0" err="1">
                <a:latin typeface="+mn-lt"/>
              </a:rPr>
              <a:t>myresult</a:t>
            </a:r>
            <a:r>
              <a:rPr lang="en-US" altLang="en-US" sz="1100" dirty="0">
                <a:latin typeface="+mn-lt"/>
              </a:rPr>
              <a:t>, result;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char </a:t>
            </a:r>
            <a:r>
              <a:rPr lang="en-US" altLang="en-US" sz="1100" dirty="0" err="1">
                <a:latin typeface="+mn-lt"/>
              </a:rPr>
              <a:t>fn</a:t>
            </a:r>
            <a:r>
              <a:rPr lang="en-US" altLang="en-US" sz="1100" dirty="0">
                <a:latin typeface="+mn-lt"/>
              </a:rPr>
              <a:t>[255];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char *</a:t>
            </a:r>
            <a:r>
              <a:rPr lang="en-US" altLang="en-US" sz="1100" dirty="0" err="1">
                <a:latin typeface="+mn-lt"/>
              </a:rPr>
              <a:t>fp</a:t>
            </a:r>
            <a:r>
              <a:rPr lang="en-US" altLang="en-US" sz="1100" dirty="0">
                <a:latin typeface="+mn-lt"/>
              </a:rPr>
              <a:t>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</a:t>
            </a:r>
            <a:r>
              <a:rPr lang="en-US" altLang="en-US" sz="1100" dirty="0" err="1">
                <a:latin typeface="+mn-lt"/>
              </a:rPr>
              <a:t>MPI_Init</a:t>
            </a:r>
            <a:r>
              <a:rPr lang="en-US" altLang="en-US" sz="1100" dirty="0">
                <a:latin typeface="+mn-lt"/>
              </a:rPr>
              <a:t>(&amp;</a:t>
            </a:r>
            <a:r>
              <a:rPr lang="en-US" altLang="en-US" sz="1100" dirty="0" err="1">
                <a:latin typeface="+mn-lt"/>
              </a:rPr>
              <a:t>argc</a:t>
            </a:r>
            <a:r>
              <a:rPr lang="en-US" altLang="en-US" sz="1100" dirty="0">
                <a:latin typeface="+mn-lt"/>
              </a:rPr>
              <a:t>, &amp;</a:t>
            </a:r>
            <a:r>
              <a:rPr lang="en-US" altLang="en-US" sz="1100" dirty="0" err="1">
                <a:latin typeface="+mn-lt"/>
              </a:rPr>
              <a:t>argv</a:t>
            </a:r>
            <a:r>
              <a:rPr lang="en-US" altLang="en-US" sz="1100" dirty="0">
                <a:latin typeface="+mn-lt"/>
              </a:rPr>
              <a:t>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</a:t>
            </a:r>
            <a:r>
              <a:rPr lang="en-US" altLang="en-US" sz="1100" dirty="0" err="1">
                <a:latin typeface="+mn-lt"/>
              </a:rPr>
              <a:t>MPI_Comm_size</a:t>
            </a:r>
            <a:r>
              <a:rPr lang="en-US" altLang="en-US" sz="1100" dirty="0">
                <a:latin typeface="+mn-lt"/>
              </a:rPr>
              <a:t>(MPI_COMM_WORLD,&amp;</a:t>
            </a:r>
            <a:r>
              <a:rPr lang="en-US" altLang="en-US" sz="1100" dirty="0" err="1">
                <a:latin typeface="+mn-lt"/>
              </a:rPr>
              <a:t>numprocs</a:t>
            </a:r>
            <a:r>
              <a:rPr lang="en-US" altLang="en-US" sz="1100" dirty="0">
                <a:latin typeface="+mn-lt"/>
              </a:rPr>
              <a:t>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</a:t>
            </a:r>
            <a:r>
              <a:rPr lang="en-US" altLang="en-US" sz="1100" dirty="0" err="1">
                <a:latin typeface="+mn-lt"/>
              </a:rPr>
              <a:t>MPI_Comm_rank</a:t>
            </a:r>
            <a:r>
              <a:rPr lang="en-US" altLang="en-US" sz="1100" dirty="0">
                <a:latin typeface="+mn-lt"/>
              </a:rPr>
              <a:t>(MPI_COMM_WORLD,&amp;</a:t>
            </a:r>
            <a:r>
              <a:rPr lang="en-US" altLang="en-US" sz="1100" dirty="0" err="1">
                <a:latin typeface="+mn-lt"/>
              </a:rPr>
              <a:t>myid</a:t>
            </a:r>
            <a:r>
              <a:rPr lang="en-US" altLang="en-US" sz="1100" dirty="0">
                <a:latin typeface="+mn-lt"/>
              </a:rPr>
              <a:t>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if (</a:t>
            </a:r>
            <a:r>
              <a:rPr lang="en-US" altLang="en-US" sz="1100" dirty="0" err="1">
                <a:latin typeface="+mn-lt"/>
              </a:rPr>
              <a:t>myid</a:t>
            </a:r>
            <a:r>
              <a:rPr lang="en-US" altLang="en-US" sz="1100" dirty="0">
                <a:latin typeface="+mn-lt"/>
              </a:rPr>
              <a:t> == 0) {  /* Open input file and initialize data */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	</a:t>
            </a:r>
            <a:r>
              <a:rPr lang="en-US" altLang="en-US" sz="1100" dirty="0" err="1">
                <a:latin typeface="+mn-lt"/>
              </a:rPr>
              <a:t>strcpy</a:t>
            </a:r>
            <a:r>
              <a:rPr lang="en-US" altLang="en-US" sz="1100" dirty="0">
                <a:latin typeface="+mn-lt"/>
              </a:rPr>
              <a:t>(</a:t>
            </a:r>
            <a:r>
              <a:rPr lang="en-US" altLang="en-US" sz="1100" dirty="0" err="1">
                <a:latin typeface="+mn-lt"/>
              </a:rPr>
              <a:t>fn,getenv</a:t>
            </a:r>
            <a:r>
              <a:rPr lang="en-US" altLang="en-US" sz="1100" dirty="0">
                <a:latin typeface="+mn-lt"/>
              </a:rPr>
              <a:t>(“HOME”));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	</a:t>
            </a:r>
            <a:r>
              <a:rPr lang="en-US" altLang="en-US" sz="1100" dirty="0" err="1">
                <a:latin typeface="+mn-lt"/>
              </a:rPr>
              <a:t>strcat</a:t>
            </a:r>
            <a:r>
              <a:rPr lang="en-US" altLang="en-US" sz="1100" dirty="0">
                <a:latin typeface="+mn-lt"/>
              </a:rPr>
              <a:t>(</a:t>
            </a:r>
            <a:r>
              <a:rPr lang="en-US" altLang="en-US" sz="1100" dirty="0" err="1">
                <a:latin typeface="+mn-lt"/>
              </a:rPr>
              <a:t>fn</a:t>
            </a:r>
            <a:r>
              <a:rPr lang="en-US" altLang="en-US" sz="1100" dirty="0">
                <a:latin typeface="+mn-lt"/>
              </a:rPr>
              <a:t>,”/MPI/rand_data.txt”);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	if ((</a:t>
            </a:r>
            <a:r>
              <a:rPr lang="en-US" altLang="en-US" sz="1100" dirty="0" err="1">
                <a:latin typeface="+mn-lt"/>
              </a:rPr>
              <a:t>fp</a:t>
            </a:r>
            <a:r>
              <a:rPr lang="en-US" altLang="en-US" sz="1100" dirty="0">
                <a:latin typeface="+mn-lt"/>
              </a:rPr>
              <a:t> = </a:t>
            </a:r>
            <a:r>
              <a:rPr lang="en-US" altLang="en-US" sz="1100" dirty="0" err="1">
                <a:latin typeface="+mn-lt"/>
              </a:rPr>
              <a:t>fopen</a:t>
            </a:r>
            <a:r>
              <a:rPr lang="en-US" altLang="en-US" sz="1100" dirty="0">
                <a:latin typeface="+mn-lt"/>
              </a:rPr>
              <a:t>(</a:t>
            </a:r>
            <a:r>
              <a:rPr lang="en-US" altLang="en-US" sz="1100" dirty="0" err="1">
                <a:latin typeface="+mn-lt"/>
              </a:rPr>
              <a:t>fn</a:t>
            </a:r>
            <a:r>
              <a:rPr lang="en-US" altLang="en-US" sz="1100" dirty="0">
                <a:latin typeface="+mn-lt"/>
              </a:rPr>
              <a:t>,”r”)) == NULL) {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		</a:t>
            </a:r>
            <a:r>
              <a:rPr lang="en-US" altLang="en-US" sz="1100" dirty="0" err="1">
                <a:latin typeface="+mn-lt"/>
              </a:rPr>
              <a:t>printf</a:t>
            </a:r>
            <a:r>
              <a:rPr lang="en-US" altLang="en-US" sz="1100" dirty="0">
                <a:latin typeface="+mn-lt"/>
              </a:rPr>
              <a:t>(“Can’t open the input file: %s\n\n”, </a:t>
            </a:r>
            <a:r>
              <a:rPr lang="en-US" altLang="en-US" sz="1100" dirty="0" err="1">
                <a:latin typeface="+mn-lt"/>
              </a:rPr>
              <a:t>fn</a:t>
            </a:r>
            <a:r>
              <a:rPr lang="en-US" altLang="en-US" sz="1100" dirty="0">
                <a:latin typeface="+mn-lt"/>
              </a:rPr>
              <a:t>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		exit(1);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	}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	for(</a:t>
            </a:r>
            <a:r>
              <a:rPr lang="en-US" altLang="en-US" sz="1100" dirty="0" err="1">
                <a:latin typeface="+mn-lt"/>
              </a:rPr>
              <a:t>i</a:t>
            </a:r>
            <a:r>
              <a:rPr lang="en-US" altLang="en-US" sz="1100" dirty="0">
                <a:latin typeface="+mn-lt"/>
              </a:rPr>
              <a:t> = 0; </a:t>
            </a:r>
            <a:r>
              <a:rPr lang="en-US" altLang="en-US" sz="1100" dirty="0" err="1">
                <a:latin typeface="+mn-lt"/>
              </a:rPr>
              <a:t>i</a:t>
            </a:r>
            <a:r>
              <a:rPr lang="en-US" altLang="en-US" sz="1100" dirty="0">
                <a:latin typeface="+mn-lt"/>
              </a:rPr>
              <a:t> &lt; MAXSIZE; </a:t>
            </a:r>
            <a:r>
              <a:rPr lang="en-US" altLang="en-US" sz="1100" dirty="0" err="1">
                <a:latin typeface="+mn-lt"/>
              </a:rPr>
              <a:t>i</a:t>
            </a:r>
            <a:r>
              <a:rPr lang="en-US" altLang="en-US" sz="1100" dirty="0">
                <a:latin typeface="+mn-lt"/>
              </a:rPr>
              <a:t>++) </a:t>
            </a:r>
            <a:r>
              <a:rPr lang="en-US" altLang="en-US" sz="1100" dirty="0" err="1">
                <a:latin typeface="+mn-lt"/>
              </a:rPr>
              <a:t>fscanf</a:t>
            </a:r>
            <a:r>
              <a:rPr lang="en-US" altLang="en-US" sz="1100" dirty="0">
                <a:latin typeface="+mn-lt"/>
              </a:rPr>
              <a:t>(</a:t>
            </a:r>
            <a:r>
              <a:rPr lang="en-US" altLang="en-US" sz="1100" dirty="0" err="1">
                <a:latin typeface="+mn-lt"/>
              </a:rPr>
              <a:t>fp</a:t>
            </a:r>
            <a:r>
              <a:rPr lang="en-US" altLang="en-US" sz="1100" dirty="0">
                <a:latin typeface="+mn-lt"/>
              </a:rPr>
              <a:t>,”%d”, &amp;data[</a:t>
            </a:r>
            <a:r>
              <a:rPr lang="en-US" altLang="en-US" sz="1100" dirty="0" err="1">
                <a:latin typeface="+mn-lt"/>
              </a:rPr>
              <a:t>i</a:t>
            </a:r>
            <a:r>
              <a:rPr lang="en-US" altLang="en-US" sz="1100" dirty="0">
                <a:latin typeface="+mn-lt"/>
              </a:rPr>
              <a:t>]);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}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</a:t>
            </a:r>
            <a:r>
              <a:rPr lang="en-US" altLang="en-US" sz="1100" dirty="0" err="1">
                <a:latin typeface="+mn-lt"/>
              </a:rPr>
              <a:t>MPI_Bcast</a:t>
            </a:r>
            <a:r>
              <a:rPr lang="en-US" altLang="en-US" sz="1100" dirty="0">
                <a:latin typeface="+mn-lt"/>
              </a:rPr>
              <a:t>(data, MAXSIZE, MPI_INT, 0, MPI_COMM_WORLD); /* broadcast data */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x = n/</a:t>
            </a:r>
            <a:r>
              <a:rPr lang="en-US" altLang="en-US" sz="1100" dirty="0" err="1">
                <a:latin typeface="+mn-lt"/>
              </a:rPr>
              <a:t>nproc</a:t>
            </a:r>
            <a:r>
              <a:rPr lang="en-US" altLang="en-US" sz="1100" dirty="0">
                <a:latin typeface="+mn-lt"/>
              </a:rPr>
              <a:t>; /* Add my portion Of data */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low = </a:t>
            </a:r>
            <a:r>
              <a:rPr lang="en-US" altLang="en-US" sz="1100" dirty="0" err="1">
                <a:latin typeface="+mn-lt"/>
              </a:rPr>
              <a:t>myid</a:t>
            </a:r>
            <a:r>
              <a:rPr lang="en-US" altLang="en-US" sz="1100" dirty="0">
                <a:latin typeface="+mn-lt"/>
              </a:rPr>
              <a:t> * x;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high = low + x;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for(</a:t>
            </a:r>
            <a:r>
              <a:rPr lang="en-US" altLang="en-US" sz="1100" dirty="0" err="1">
                <a:latin typeface="+mn-lt"/>
              </a:rPr>
              <a:t>i</a:t>
            </a:r>
            <a:r>
              <a:rPr lang="en-US" altLang="en-US" sz="1100" dirty="0">
                <a:latin typeface="+mn-lt"/>
              </a:rPr>
              <a:t> = low; </a:t>
            </a:r>
            <a:r>
              <a:rPr lang="en-US" altLang="en-US" sz="1100" dirty="0" err="1">
                <a:latin typeface="+mn-lt"/>
              </a:rPr>
              <a:t>i</a:t>
            </a:r>
            <a:r>
              <a:rPr lang="en-US" altLang="en-US" sz="1100" dirty="0">
                <a:latin typeface="+mn-lt"/>
              </a:rPr>
              <a:t> &lt; high; </a:t>
            </a:r>
            <a:r>
              <a:rPr lang="en-US" altLang="en-US" sz="1100" dirty="0" err="1">
                <a:latin typeface="+mn-lt"/>
              </a:rPr>
              <a:t>i</a:t>
            </a:r>
            <a:r>
              <a:rPr lang="en-US" altLang="en-US" sz="1100" dirty="0">
                <a:latin typeface="+mn-lt"/>
              </a:rPr>
              <a:t>++)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	</a:t>
            </a:r>
            <a:r>
              <a:rPr lang="en-US" altLang="en-US" sz="1100" dirty="0" err="1">
                <a:latin typeface="+mn-lt"/>
              </a:rPr>
              <a:t>myresult</a:t>
            </a:r>
            <a:r>
              <a:rPr lang="en-US" altLang="en-US" sz="1100" dirty="0">
                <a:latin typeface="+mn-lt"/>
              </a:rPr>
              <a:t> += data[</a:t>
            </a:r>
            <a:r>
              <a:rPr lang="en-US" altLang="en-US" sz="1100" dirty="0" err="1">
                <a:latin typeface="+mn-lt"/>
              </a:rPr>
              <a:t>i</a:t>
            </a:r>
            <a:r>
              <a:rPr lang="en-US" altLang="en-US" sz="1100" dirty="0">
                <a:latin typeface="+mn-lt"/>
              </a:rPr>
              <a:t>];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</a:t>
            </a:r>
            <a:r>
              <a:rPr lang="en-US" altLang="en-US" sz="1100" dirty="0" err="1">
                <a:latin typeface="+mn-lt"/>
              </a:rPr>
              <a:t>printf</a:t>
            </a:r>
            <a:r>
              <a:rPr lang="en-US" altLang="en-US" sz="1100" dirty="0">
                <a:latin typeface="+mn-lt"/>
              </a:rPr>
              <a:t>(“I got %d from %d\n”, </a:t>
            </a:r>
            <a:r>
              <a:rPr lang="en-US" altLang="en-US" sz="1100" dirty="0" err="1">
                <a:latin typeface="+mn-lt"/>
              </a:rPr>
              <a:t>myresult</a:t>
            </a:r>
            <a:r>
              <a:rPr lang="en-US" altLang="en-US" sz="1100" dirty="0">
                <a:latin typeface="+mn-lt"/>
              </a:rPr>
              <a:t>, </a:t>
            </a:r>
            <a:r>
              <a:rPr lang="en-US" altLang="en-US" sz="1100" dirty="0" err="1">
                <a:latin typeface="+mn-lt"/>
              </a:rPr>
              <a:t>myid</a:t>
            </a:r>
            <a:r>
              <a:rPr lang="en-US" altLang="en-US" sz="1100" dirty="0">
                <a:latin typeface="+mn-lt"/>
              </a:rPr>
              <a:t>); /* Compute global sum */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</a:t>
            </a:r>
            <a:r>
              <a:rPr lang="en-US" altLang="en-US" sz="1100" dirty="0" err="1">
                <a:latin typeface="+mn-lt"/>
              </a:rPr>
              <a:t>MPI_Reduce</a:t>
            </a:r>
            <a:r>
              <a:rPr lang="en-US" altLang="en-US" sz="1100" dirty="0">
                <a:latin typeface="+mn-lt"/>
              </a:rPr>
              <a:t>(&amp;</a:t>
            </a:r>
            <a:r>
              <a:rPr lang="en-US" altLang="en-US" sz="1100" dirty="0" err="1">
                <a:latin typeface="+mn-lt"/>
              </a:rPr>
              <a:t>myresult</a:t>
            </a:r>
            <a:r>
              <a:rPr lang="en-US" altLang="en-US" sz="1100" dirty="0">
                <a:latin typeface="+mn-lt"/>
              </a:rPr>
              <a:t>, &amp;result, 1, MPI_INT, MPI_SUM, 0, MPI_COMM_WORLD);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if (</a:t>
            </a:r>
            <a:r>
              <a:rPr lang="en-US" altLang="en-US" sz="1100" dirty="0" err="1">
                <a:latin typeface="+mn-lt"/>
              </a:rPr>
              <a:t>myid</a:t>
            </a:r>
            <a:r>
              <a:rPr lang="en-US" altLang="en-US" sz="1100" dirty="0">
                <a:latin typeface="+mn-lt"/>
              </a:rPr>
              <a:t> == 0) </a:t>
            </a:r>
            <a:r>
              <a:rPr lang="en-US" altLang="en-US" sz="1100" dirty="0" err="1">
                <a:latin typeface="+mn-lt"/>
              </a:rPr>
              <a:t>printf</a:t>
            </a:r>
            <a:r>
              <a:rPr lang="en-US" altLang="en-US" sz="1100" dirty="0">
                <a:latin typeface="+mn-lt"/>
              </a:rPr>
              <a:t>(“The sum is %d.\n”, result);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	</a:t>
            </a:r>
            <a:r>
              <a:rPr lang="en-US" altLang="en-US" sz="1100" dirty="0" err="1">
                <a:latin typeface="+mn-lt"/>
              </a:rPr>
              <a:t>MPI_Finalize</a:t>
            </a:r>
            <a:r>
              <a:rPr lang="en-US" altLang="en-US" sz="1100" dirty="0">
                <a:latin typeface="+mn-lt"/>
              </a:rPr>
              <a:t>();</a:t>
            </a:r>
          </a:p>
          <a:p>
            <a:pPr>
              <a:spcBef>
                <a:spcPct val="20000"/>
              </a:spcBef>
              <a:buClr>
                <a:srgbClr val="0033CC"/>
              </a:buClr>
              <a:buSzPct val="60000"/>
            </a:pPr>
            <a:r>
              <a:rPr lang="en-US" altLang="en-US" sz="1100" dirty="0"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07746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SPMD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Single-Program Multiple-Data</a:t>
            </a:r>
          </a:p>
          <a:p>
            <a:r>
              <a:rPr lang="en-US" altLang="en-US"/>
              <a:t>We compile </a:t>
            </a:r>
            <a:r>
              <a:rPr lang="en-US" altLang="en-US" u="sng"/>
              <a:t>one</a:t>
            </a:r>
            <a:r>
              <a:rPr lang="en-US" altLang="en-US"/>
              <a:t> program.</a:t>
            </a:r>
          </a:p>
          <a:p>
            <a:r>
              <a:rPr lang="en-US" altLang="en-US"/>
              <a:t>Process 0 does something different.</a:t>
            </a:r>
          </a:p>
          <a:p>
            <a:pPr lvl="1"/>
            <a:r>
              <a:rPr lang="en-US" altLang="en-US"/>
              <a:t>Receives messages and prints them while the other processes do the work.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The </a:t>
            </a:r>
            <a:r>
              <a:rPr lang="en-US" altLang="en-US">
                <a:solidFill>
                  <a:srgbClr val="FF0000"/>
                </a:solidFill>
              </a:rPr>
              <a:t>if-else</a:t>
            </a:r>
            <a:r>
              <a:rPr lang="en-US" altLang="en-US"/>
              <a:t> construct makes our program SPMD.</a:t>
            </a:r>
          </a:p>
        </p:txBody>
      </p:sp>
      <p:sp>
        <p:nvSpPr>
          <p:cNvPr id="3789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08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Basic Send/Receive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need to fill in the details in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Things that need specifying:</a:t>
            </a:r>
          </a:p>
          <a:p>
            <a:pPr lvl="1"/>
            <a:r>
              <a:rPr lang="en-US" dirty="0"/>
              <a:t>How will “data” be described?</a:t>
            </a:r>
          </a:p>
          <a:p>
            <a:pPr lvl="1"/>
            <a:r>
              <a:rPr lang="en-US" dirty="0"/>
              <a:t>How will processes be identified?</a:t>
            </a:r>
          </a:p>
          <a:p>
            <a:pPr lvl="1"/>
            <a:r>
              <a:rPr lang="en-US" dirty="0"/>
              <a:t>How will the receiver recognize/screen messages?</a:t>
            </a:r>
          </a:p>
          <a:p>
            <a:pPr lvl="1"/>
            <a:r>
              <a:rPr lang="en-US" dirty="0"/>
              <a:t>What will it mean for these operations to complete?</a:t>
            </a:r>
          </a:p>
          <a:p>
            <a:endParaRPr lang="en-US" dirty="0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281173" y="2332900"/>
            <a:ext cx="4999038" cy="1295402"/>
            <a:chOff x="1392" y="3312"/>
            <a:chExt cx="3149" cy="816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392" y="3312"/>
              <a:ext cx="6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lc="http://schemas.openxmlformats.org/drawingml/2006/lockedCanvas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sz="1800" b="0">
                  <a:solidFill>
                    <a:schemeClr val="tx1"/>
                  </a:solidFill>
                  <a:latin typeface="Times New Roman" charset="0"/>
                  <a:cs typeface="Times New Roman" charset="0"/>
                </a:rPr>
                <a:t>Process 0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3248" y="3328"/>
              <a:ext cx="664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lc="http://schemas.openxmlformats.org/drawingml/2006/lockedCanvas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sz="1800" b="0">
                  <a:solidFill>
                    <a:schemeClr val="tx1"/>
                  </a:solidFill>
                  <a:latin typeface="Times New Roman" charset="0"/>
                  <a:cs typeface="Times New Roman" charset="0"/>
                </a:rPr>
                <a:t>Process 1</a:t>
              </a:r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2640" y="3360"/>
              <a:ext cx="0" cy="7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 xmlns="" xmlns:lc="http://schemas.openxmlformats.org/drawingml/2006/lockedCanvas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/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392" y="3612"/>
              <a:ext cx="98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lc="http://schemas.openxmlformats.org/drawingml/2006/lockedCanvas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sz="1800">
                  <a:solidFill>
                    <a:schemeClr val="tx1"/>
                  </a:solidFill>
                  <a:latin typeface="Courier New" charset="0"/>
                  <a:cs typeface="Courier New" charset="0"/>
                </a:rPr>
                <a:t>Send(data)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302" y="3829"/>
              <a:ext cx="1239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 xmlns:lc="http://schemas.openxmlformats.org/drawingml/2006/lockedCanvas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xmlns:lc="http://schemas.openxmlformats.org/drawingml/2006/lockedCanvas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r>
                <a:rPr lang="en-US" sz="1800">
                  <a:solidFill>
                    <a:schemeClr val="tx1"/>
                  </a:solidFill>
                  <a:latin typeface="Courier New" charset="0"/>
                  <a:cs typeface="Courier New" charset="0"/>
                </a:rPr>
                <a:t>Receive(data)</a:t>
              </a:r>
              <a:endParaRPr lang="en-US" sz="1800" b="0">
                <a:solidFill>
                  <a:schemeClr val="tx1"/>
                </a:solidFill>
                <a:latin typeface="Courier New" charset="0"/>
                <a:cs typeface="Courier New" charset="0"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2352" y="3696"/>
              <a:ext cx="768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 xmlns="" xmlns:lc="http://schemas.openxmlformats.org/drawingml/2006/lockedCanvas">
                  <a:noFill/>
                </a14:hiddenFill>
              </a:ext>
            </a:extLst>
          </p:spPr>
          <p:txBody>
            <a:bodyPr wrap="none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5pPr>
              <a:lvl6pPr marL="22860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6pPr>
              <a:lvl7pPr marL="27432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7pPr>
              <a:lvl8pPr marL="32004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8pPr>
              <a:lvl9pPr marL="3657600" algn="l" defTabSz="457200" rtl="0" eaLnBrk="1" latinLnBrk="0" hangingPunct="1">
                <a:defRPr kern="12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9pPr>
            </a:lstStyle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1419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Communication</a:t>
            </a:r>
          </a:p>
        </p:txBody>
      </p:sp>
      <p:sp>
        <p:nvSpPr>
          <p:cNvPr id="38914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38915" name="Group 8"/>
          <p:cNvGrpSpPr>
            <a:grpSpLocks/>
          </p:cNvGrpSpPr>
          <p:nvPr/>
        </p:nvGrpSpPr>
        <p:grpSpPr bwMode="auto">
          <a:xfrm>
            <a:off x="900113" y="1196975"/>
            <a:ext cx="6696075" cy="3240088"/>
            <a:chOff x="1475656" y="1772816"/>
            <a:chExt cx="4111749" cy="1726307"/>
          </a:xfrm>
        </p:grpSpPr>
        <p:pic>
          <p:nvPicPr>
            <p:cNvPr id="38917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5656" y="1772816"/>
              <a:ext cx="1381125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918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060848"/>
              <a:ext cx="3895725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8916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784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Datatypes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data in a message to send or receive is described by a triple (address, count, datatype), where</a:t>
            </a:r>
          </a:p>
          <a:p>
            <a:r>
              <a:rPr lang="en-US" dirty="0"/>
              <a:t>An MPI datatype is recursively defined as:</a:t>
            </a:r>
          </a:p>
          <a:p>
            <a:pPr lvl="1"/>
            <a:r>
              <a:rPr lang="en-US" dirty="0"/>
              <a:t>predefined, corresponding to a data type from the language (e.g., MPI_INT, MPI_DOUBLE)</a:t>
            </a:r>
          </a:p>
          <a:p>
            <a:pPr lvl="1"/>
            <a:r>
              <a:rPr lang="en-US" dirty="0"/>
              <a:t>a contiguous array of MPI datatypes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strided</a:t>
            </a:r>
            <a:r>
              <a:rPr lang="en-US" dirty="0"/>
              <a:t> block of datatypes</a:t>
            </a:r>
          </a:p>
          <a:p>
            <a:pPr lvl="1"/>
            <a:r>
              <a:rPr lang="en-US" dirty="0"/>
              <a:t>an indexed array of blocks of datatypes</a:t>
            </a:r>
          </a:p>
          <a:p>
            <a:pPr lvl="1"/>
            <a:r>
              <a:rPr lang="en-US" dirty="0"/>
              <a:t>an arbitrary structure of datatypes</a:t>
            </a:r>
          </a:p>
          <a:p>
            <a:r>
              <a:rPr lang="en-US" dirty="0"/>
              <a:t>There are MPI functions to construct custom datatypes, in particular ones for subarrays</a:t>
            </a:r>
          </a:p>
          <a:p>
            <a:r>
              <a:rPr lang="en-US" dirty="0"/>
              <a:t>May hurt performance if datatypes are complex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20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types</a:t>
            </a:r>
          </a:p>
        </p:txBody>
      </p:sp>
      <p:sp>
        <p:nvSpPr>
          <p:cNvPr id="399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399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" y="1367473"/>
            <a:ext cx="5832475" cy="53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00564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Communication</a:t>
            </a:r>
          </a:p>
        </p:txBody>
      </p:sp>
      <p:sp>
        <p:nvSpPr>
          <p:cNvPr id="4096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40963" name="Group 5"/>
          <p:cNvGrpSpPr>
            <a:grpSpLocks/>
          </p:cNvGrpSpPr>
          <p:nvPr/>
        </p:nvGrpSpPr>
        <p:grpSpPr bwMode="auto">
          <a:xfrm>
            <a:off x="971550" y="1268413"/>
            <a:ext cx="6985000" cy="3097212"/>
            <a:chOff x="1187624" y="1268760"/>
            <a:chExt cx="4552950" cy="1795636"/>
          </a:xfrm>
        </p:grpSpPr>
        <p:pic>
          <p:nvPicPr>
            <p:cNvPr id="40965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7624" y="1268760"/>
              <a:ext cx="4552950" cy="143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96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1680" y="2492896"/>
              <a:ext cx="40005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508500"/>
            <a:ext cx="2303463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339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MPI Tags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Messages are sent with an accompanying user-defined integer tag, to assist the receiving process in identifying the message</a:t>
            </a:r>
          </a:p>
          <a:p>
            <a:r>
              <a:rPr lang="en-US" dirty="0"/>
              <a:t>Messages can be screened at the receiving end by specifying a specific tag, or not screened by specifying </a:t>
            </a:r>
            <a:r>
              <a:rPr lang="en-US" b="1" dirty="0"/>
              <a:t>MPI_ANY_TAG</a:t>
            </a:r>
            <a:r>
              <a:rPr lang="en-US" dirty="0"/>
              <a:t> as the tag in a receive</a:t>
            </a:r>
          </a:p>
          <a:p>
            <a:r>
              <a:rPr lang="en-US" dirty="0"/>
              <a:t>Some non-MPI message-passing systems have called tags “message types”.  MPI calls them tags to avoid confusion with datatypes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475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Message matching</a:t>
            </a:r>
          </a:p>
        </p:txBody>
      </p:sp>
      <p:sp>
        <p:nvSpPr>
          <p:cNvPr id="419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412875"/>
            <a:ext cx="8045450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4724400"/>
            <a:ext cx="777557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Oval 6"/>
          <p:cNvSpPr>
            <a:spLocks noChangeArrowheads="1"/>
          </p:cNvSpPr>
          <p:nvPr/>
        </p:nvSpPr>
        <p:spPr bwMode="auto">
          <a:xfrm>
            <a:off x="1763713" y="1700213"/>
            <a:ext cx="1368425" cy="288925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sp>
        <p:nvSpPr>
          <p:cNvPr id="41990" name="Oval 7"/>
          <p:cNvSpPr>
            <a:spLocks noChangeArrowheads="1"/>
          </p:cNvSpPr>
          <p:nvPr/>
        </p:nvSpPr>
        <p:spPr bwMode="auto">
          <a:xfrm>
            <a:off x="1763713" y="5084763"/>
            <a:ext cx="1368425" cy="288925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cxnSp>
        <p:nvCxnSpPr>
          <p:cNvPr id="41991" name="Straight Arrow Connector 9"/>
          <p:cNvCxnSpPr>
            <a:cxnSpLocks noChangeShapeType="1"/>
          </p:cNvCxnSpPr>
          <p:nvPr/>
        </p:nvCxnSpPr>
        <p:spPr bwMode="auto">
          <a:xfrm rot="16200000" flipH="1">
            <a:off x="1007269" y="3464719"/>
            <a:ext cx="2881313" cy="73025"/>
          </a:xfrm>
          <a:prstGeom prst="straightConnector1">
            <a:avLst/>
          </a:prstGeom>
          <a:noFill/>
          <a:ln w="9525">
            <a:solidFill>
              <a:srgbClr val="0066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1992" name="Oval 10"/>
          <p:cNvSpPr>
            <a:spLocks noChangeArrowheads="1"/>
          </p:cNvSpPr>
          <p:nvPr/>
        </p:nvSpPr>
        <p:spPr bwMode="auto">
          <a:xfrm>
            <a:off x="7092950" y="1484313"/>
            <a:ext cx="1366838" cy="288925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sp>
        <p:nvSpPr>
          <p:cNvPr id="41993" name="Oval 11"/>
          <p:cNvSpPr>
            <a:spLocks noChangeArrowheads="1"/>
          </p:cNvSpPr>
          <p:nvPr/>
        </p:nvSpPr>
        <p:spPr bwMode="auto">
          <a:xfrm>
            <a:off x="7092950" y="4868863"/>
            <a:ext cx="1366838" cy="288925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sp>
        <p:nvSpPr>
          <p:cNvPr id="41994" name="Oval 13"/>
          <p:cNvSpPr>
            <a:spLocks noChangeArrowheads="1"/>
          </p:cNvSpPr>
          <p:nvPr/>
        </p:nvSpPr>
        <p:spPr bwMode="auto">
          <a:xfrm>
            <a:off x="6443663" y="1484313"/>
            <a:ext cx="504825" cy="215900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sp>
        <p:nvSpPr>
          <p:cNvPr id="41995" name="Oval 14"/>
          <p:cNvSpPr>
            <a:spLocks noChangeArrowheads="1"/>
          </p:cNvSpPr>
          <p:nvPr/>
        </p:nvSpPr>
        <p:spPr bwMode="auto">
          <a:xfrm>
            <a:off x="6516688" y="4868863"/>
            <a:ext cx="503237" cy="215900"/>
          </a:xfrm>
          <a:prstGeom prst="ellipse">
            <a:avLst/>
          </a:prstGeom>
          <a:noFill/>
          <a:ln w="9525">
            <a:solidFill>
              <a:srgbClr val="0066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endParaRPr lang="en-GB" altLang="en-US"/>
          </a:p>
        </p:txBody>
      </p:sp>
      <p:pic>
        <p:nvPicPr>
          <p:cNvPr id="419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565400"/>
            <a:ext cx="2735262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997" name="Straight Arrow Connector 18"/>
          <p:cNvCxnSpPr>
            <a:cxnSpLocks noChangeShapeType="1"/>
          </p:cNvCxnSpPr>
          <p:nvPr/>
        </p:nvCxnSpPr>
        <p:spPr bwMode="auto">
          <a:xfrm rot="16200000" flipH="1">
            <a:off x="6336506" y="3248819"/>
            <a:ext cx="2879725" cy="71438"/>
          </a:xfrm>
          <a:prstGeom prst="straightConnector1">
            <a:avLst/>
          </a:prstGeom>
          <a:noFill/>
          <a:ln w="9525">
            <a:solidFill>
              <a:srgbClr val="0066FF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2700338" y="2349500"/>
            <a:ext cx="1381125" cy="7683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MPI_Send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 err="1">
                <a:solidFill>
                  <a:srgbClr val="FF0000"/>
                </a:solidFill>
                <a:latin typeface="+mj-lt"/>
                <a:ea typeface="+mn-ea"/>
              </a:rPr>
              <a:t>src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 = q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80063" y="3500438"/>
            <a:ext cx="1368425" cy="7699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MPI_Recv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dest  = r</a:t>
            </a:r>
          </a:p>
        </p:txBody>
      </p:sp>
      <p:cxnSp>
        <p:nvCxnSpPr>
          <p:cNvPr id="42000" name="Straight Arrow Connector 22"/>
          <p:cNvCxnSpPr>
            <a:cxnSpLocks noChangeShapeType="1"/>
          </p:cNvCxnSpPr>
          <p:nvPr/>
        </p:nvCxnSpPr>
        <p:spPr bwMode="auto">
          <a:xfrm rot="5400000">
            <a:off x="6407944" y="1808957"/>
            <a:ext cx="287337" cy="215900"/>
          </a:xfrm>
          <a:prstGeom prst="straightConnector1">
            <a:avLst/>
          </a:pr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001" name="Rectangle 23"/>
          <p:cNvSpPr>
            <a:spLocks noChangeArrowheads="1"/>
          </p:cNvSpPr>
          <p:nvPr/>
        </p:nvSpPr>
        <p:spPr bwMode="auto">
          <a:xfrm>
            <a:off x="6156325" y="1989138"/>
            <a:ext cx="287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  <a:latin typeface="Arial" panose="020B0604020202020204" pitchFamily="34" charset="0"/>
              </a:rPr>
              <a:t>r</a:t>
            </a:r>
            <a:endParaRPr lang="en-US" altLang="en-US"/>
          </a:p>
        </p:txBody>
      </p:sp>
      <p:sp>
        <p:nvSpPr>
          <p:cNvPr id="42002" name="Rectangle 24"/>
          <p:cNvSpPr>
            <a:spLocks noChangeArrowheads="1"/>
          </p:cNvSpPr>
          <p:nvPr/>
        </p:nvSpPr>
        <p:spPr bwMode="auto">
          <a:xfrm>
            <a:off x="7092950" y="5373688"/>
            <a:ext cx="355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FF0000"/>
                </a:solidFill>
                <a:latin typeface="Arial" panose="020B0604020202020204" pitchFamily="34" charset="0"/>
              </a:rPr>
              <a:t>q</a:t>
            </a:r>
            <a:endParaRPr lang="en-US" altLang="en-US"/>
          </a:p>
        </p:txBody>
      </p:sp>
      <p:cxnSp>
        <p:nvCxnSpPr>
          <p:cNvPr id="42003" name="Straight Arrow Connector 25"/>
          <p:cNvCxnSpPr>
            <a:cxnSpLocks noChangeShapeType="1"/>
          </p:cNvCxnSpPr>
          <p:nvPr/>
        </p:nvCxnSpPr>
        <p:spPr bwMode="auto">
          <a:xfrm rot="16200000" flipH="1">
            <a:off x="6769100" y="5192713"/>
            <a:ext cx="358775" cy="288925"/>
          </a:xfrm>
          <a:prstGeom prst="straightConnector1">
            <a:avLst/>
          </a:prstGeom>
          <a:noFill/>
          <a:ln w="9525">
            <a:solidFill>
              <a:srgbClr val="0066FF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Box 10"/>
          <p:cNvSpPr txBox="1"/>
          <p:nvPr/>
        </p:nvSpPr>
        <p:spPr>
          <a:xfrm>
            <a:off x="4401772" y="1930279"/>
            <a:ext cx="1608504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b="1" dirty="0">
                <a:solidFill>
                  <a:srgbClr val="0066FF"/>
                </a:solidFill>
                <a:latin typeface="+mj-lt"/>
                <a:ea typeface="+mn-ea"/>
              </a:rPr>
              <a:t>Count of data</a:t>
            </a:r>
            <a:endParaRPr lang="en-US" sz="2000" b="1" dirty="0">
              <a:solidFill>
                <a:srgbClr val="0066FF"/>
              </a:solidFill>
              <a:latin typeface="+mj-lt"/>
              <a:ea typeface="+mn-ea"/>
            </a:endParaRPr>
          </a:p>
        </p:txBody>
      </p:sp>
      <p:cxnSp>
        <p:nvCxnSpPr>
          <p:cNvPr id="23" name="曲线连接符 22"/>
          <p:cNvCxnSpPr>
            <a:stCxn id="22" idx="1"/>
          </p:cNvCxnSpPr>
          <p:nvPr/>
        </p:nvCxnSpPr>
        <p:spPr>
          <a:xfrm rot="10800000">
            <a:off x="4211638" y="1700214"/>
            <a:ext cx="190134" cy="430121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2523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Roadmap</a:t>
            </a:r>
            <a:endParaRPr lang="en-AU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Writing your first MPI program.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Using the common MPI functions.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The Trapezoidal Rule in MPI.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Collective communication.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MPI derived datatypes.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Performance evaluation of MPI programs.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Parallel sorting.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800" dirty="0"/>
              <a:t>Safety in MPI programs.</a:t>
            </a:r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  <a:p>
            <a:pPr eaLnBrk="1" hangingPunct="1">
              <a:lnSpc>
                <a:spcPct val="90000"/>
              </a:lnSpc>
            </a:pPr>
            <a:endParaRPr lang="en-US" altLang="en-US" sz="2800" dirty="0"/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 rot="5400000">
            <a:off x="7954169" y="823119"/>
            <a:ext cx="2012950" cy="366712"/>
          </a:xfrm>
          <a:prstGeom prst="rect">
            <a:avLst/>
          </a:pr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0066FF"/>
                </a:solidFill>
                <a:latin typeface="Arial" panose="020B0604020202020204" pitchFamily="34" charset="0"/>
              </a:rPr>
              <a:t># Chapter Subtitle</a:t>
            </a:r>
          </a:p>
        </p:txBody>
      </p:sp>
    </p:spTree>
    <p:extLst>
      <p:ext uri="{BB962C8B-B14F-4D97-AF65-F5344CB8AC3E}">
        <p14:creationId xmlns:p14="http://schemas.microsoft.com/office/powerpoint/2010/main" val="40632096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Receiving messages</a:t>
            </a:r>
          </a:p>
        </p:txBody>
      </p:sp>
      <p:sp>
        <p:nvSpPr>
          <p:cNvPr id="43010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 receiver can get a message without knowing:</a:t>
            </a:r>
          </a:p>
          <a:p>
            <a:pPr lvl="1"/>
            <a:r>
              <a:rPr lang="en-US" altLang="en-US"/>
              <a:t>the amount of data in the message,</a:t>
            </a:r>
          </a:p>
          <a:p>
            <a:pPr lvl="1"/>
            <a:r>
              <a:rPr lang="en-US" altLang="en-US"/>
              <a:t>the sender of the message, </a:t>
            </a:r>
            <a:r>
              <a:rPr lang="en-US" altLang="en-US" sz="2200"/>
              <a:t>( MPI_ANY_SOURCE)</a:t>
            </a:r>
          </a:p>
          <a:p>
            <a:pPr lvl="1"/>
            <a:r>
              <a:rPr lang="en-US" altLang="en-US"/>
              <a:t>or the tag of the message. </a:t>
            </a:r>
            <a:r>
              <a:rPr lang="en-US" altLang="en-US" sz="2200"/>
              <a:t>( MPI_ANY_TAG)</a:t>
            </a:r>
          </a:p>
          <a:p>
            <a:pPr lvl="1"/>
            <a:endParaRPr lang="en-US" altLang="en-US"/>
          </a:p>
        </p:txBody>
      </p:sp>
      <p:sp>
        <p:nvSpPr>
          <p:cNvPr id="43011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30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338" y="4005263"/>
            <a:ext cx="3095625" cy="195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11178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/>
              <a:t>status_p  argument</a:t>
            </a:r>
          </a:p>
        </p:txBody>
      </p:sp>
      <p:sp>
        <p:nvSpPr>
          <p:cNvPr id="4403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341438"/>
            <a:ext cx="7777163" cy="655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6" name="Freeform 6"/>
          <p:cNvSpPr>
            <a:spLocks noChangeArrowheads="1"/>
          </p:cNvSpPr>
          <p:nvPr/>
        </p:nvSpPr>
        <p:spPr bwMode="auto">
          <a:xfrm>
            <a:off x="3536950" y="2017713"/>
            <a:ext cx="974725" cy="793750"/>
          </a:xfrm>
          <a:custGeom>
            <a:avLst/>
            <a:gdLst>
              <a:gd name="T0" fmla="*/ 782757 w 974835"/>
              <a:gd name="T1" fmla="*/ 788927 h 793532"/>
              <a:gd name="T2" fmla="*/ 136590 w 974835"/>
              <a:gd name="T3" fmla="*/ 741592 h 793532"/>
              <a:gd name="T4" fmla="*/ 971877 w 974835"/>
              <a:gd name="T5" fmla="*/ 473356 h 793532"/>
              <a:gd name="T6" fmla="*/ 120827 w 974835"/>
              <a:gd name="T7" fmla="*/ 394462 h 793532"/>
              <a:gd name="T8" fmla="*/ 246909 w 974835"/>
              <a:gd name="T9" fmla="*/ 0 h 79353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74835"/>
              <a:gd name="T16" fmla="*/ 0 h 793532"/>
              <a:gd name="T17" fmla="*/ 974835 w 974835"/>
              <a:gd name="T18" fmla="*/ 793532 h 79353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74835" h="793532">
                <a:moveTo>
                  <a:pt x="783021" y="788276"/>
                </a:moveTo>
                <a:cubicBezTo>
                  <a:pt x="444062" y="790904"/>
                  <a:pt x="105104" y="793532"/>
                  <a:pt x="136635" y="740980"/>
                </a:cubicBezTo>
                <a:cubicBezTo>
                  <a:pt x="168166" y="688428"/>
                  <a:pt x="974835" y="530773"/>
                  <a:pt x="972207" y="472966"/>
                </a:cubicBezTo>
                <a:cubicBezTo>
                  <a:pt x="969579" y="415159"/>
                  <a:pt x="241738" y="472966"/>
                  <a:pt x="120869" y="394138"/>
                </a:cubicBezTo>
                <a:cubicBezTo>
                  <a:pt x="0" y="315310"/>
                  <a:pt x="123496" y="157655"/>
                  <a:pt x="246993" y="0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084888" y="3789363"/>
            <a:ext cx="1881187" cy="11382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MPI_SOURCE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MPI_TAG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MPI_ERROR</a:t>
            </a:r>
          </a:p>
        </p:txBody>
      </p:sp>
      <p:sp>
        <p:nvSpPr>
          <p:cNvPr id="44038" name="Freeform 8"/>
          <p:cNvSpPr>
            <a:spLocks noChangeArrowheads="1"/>
          </p:cNvSpPr>
          <p:nvPr/>
        </p:nvSpPr>
        <p:spPr bwMode="auto">
          <a:xfrm>
            <a:off x="6416675" y="2716213"/>
            <a:ext cx="871538" cy="989012"/>
          </a:xfrm>
          <a:custGeom>
            <a:avLst/>
            <a:gdLst>
              <a:gd name="T0" fmla="*/ 0 w 872358"/>
              <a:gd name="T1" fmla="*/ 105436 h 987972"/>
              <a:gd name="T2" fmla="*/ 770334 w 872358"/>
              <a:gd name="T3" fmla="*/ 73805 h 987972"/>
              <a:gd name="T4" fmla="*/ 94326 w 872358"/>
              <a:gd name="T5" fmla="*/ 548265 h 987972"/>
              <a:gd name="T6" fmla="*/ 817496 w 872358"/>
              <a:gd name="T7" fmla="*/ 500820 h 987972"/>
              <a:gd name="T8" fmla="*/ 408748 w 872358"/>
              <a:gd name="T9" fmla="*/ 991095 h 98797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72358"/>
              <a:gd name="T16" fmla="*/ 0 h 987972"/>
              <a:gd name="T17" fmla="*/ 872358 w 872358"/>
              <a:gd name="T18" fmla="*/ 987972 h 98797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72358" h="987972">
                <a:moveTo>
                  <a:pt x="0" y="105103"/>
                </a:moveTo>
                <a:cubicBezTo>
                  <a:pt x="378372" y="52551"/>
                  <a:pt x="756745" y="0"/>
                  <a:pt x="772510" y="73572"/>
                </a:cubicBezTo>
                <a:cubicBezTo>
                  <a:pt x="788275" y="147144"/>
                  <a:pt x="86710" y="475592"/>
                  <a:pt x="94593" y="546537"/>
                </a:cubicBezTo>
                <a:cubicBezTo>
                  <a:pt x="102476" y="617482"/>
                  <a:pt x="767254" y="425668"/>
                  <a:pt x="819806" y="499241"/>
                </a:cubicBezTo>
                <a:cubicBezTo>
                  <a:pt x="872358" y="572814"/>
                  <a:pt x="641130" y="780393"/>
                  <a:pt x="409903" y="987972"/>
                </a:cubicBezTo>
              </a:path>
            </a:pathLst>
          </a:custGeom>
          <a:noFill/>
          <a:ln w="952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427538" y="2636838"/>
            <a:ext cx="1963737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FF0000"/>
                </a:solidFill>
                <a:latin typeface="+mj-lt"/>
                <a:ea typeface="+mn-ea"/>
              </a:rPr>
              <a:t>MPI_Status*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1188" y="3860800"/>
            <a:ext cx="3213100" cy="1792288"/>
          </a:xfrm>
          <a:prstGeom prst="rect">
            <a:avLst/>
          </a:prstGeom>
          <a:noFill/>
          <a:ln>
            <a:solidFill>
              <a:srgbClr val="0066FF"/>
            </a:solidFill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  <a:ea typeface="+mn-ea"/>
              </a:rPr>
              <a:t>MPI_Status*  status;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endParaRPr lang="en-US" sz="2400" b="1" dirty="0">
              <a:solidFill>
                <a:srgbClr val="0066FF"/>
              </a:solidFill>
              <a:latin typeface="+mj-lt"/>
              <a:ea typeface="+mn-ea"/>
            </a:endParaRP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  <a:ea typeface="+mn-ea"/>
              </a:rPr>
              <a:t>status.MPI_SOURCE</a:t>
            </a:r>
          </a:p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400" b="1" dirty="0">
                <a:solidFill>
                  <a:srgbClr val="0066FF"/>
                </a:solidFill>
                <a:latin typeface="+mj-lt"/>
                <a:ea typeface="+mn-ea"/>
              </a:rPr>
              <a:t>status.MPI_TAG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55650" y="836613"/>
            <a:ext cx="7878763" cy="6461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charset="0"/>
                <a:ea typeface="ＭＳ Ｐゴシック" charset="0"/>
                <a:cs typeface="ＭＳ Ｐゴシック" charset="0"/>
              </a:rPr>
              <a:t>How receiver finds out the sender, tag if they are not needed </a:t>
            </a:r>
          </a:p>
          <a:p>
            <a:pPr>
              <a:defRPr/>
            </a:pPr>
            <a:r>
              <a:rPr lang="en-US" sz="1800" dirty="0">
                <a:solidFill>
                  <a:schemeClr val="tx2">
                    <a:lumMod val="60000"/>
                    <a:lumOff val="40000"/>
                  </a:schemeClr>
                </a:solidFill>
                <a:latin typeface="Arial Black" charset="0"/>
                <a:ea typeface="ＭＳ Ｐゴシック" charset="0"/>
                <a:cs typeface="ＭＳ Ｐゴシック" charset="0"/>
              </a:rPr>
              <a:t>by the receiver</a:t>
            </a:r>
          </a:p>
        </p:txBody>
      </p:sp>
      <p:sp>
        <p:nvSpPr>
          <p:cNvPr id="12" name="TextBox 10"/>
          <p:cNvSpPr txBox="1"/>
          <p:nvPr/>
        </p:nvSpPr>
        <p:spPr>
          <a:xfrm>
            <a:off x="5409406" y="1927166"/>
            <a:ext cx="2546717" cy="400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altLang="zh-CN" sz="2000" b="1" dirty="0">
                <a:solidFill>
                  <a:srgbClr val="0066FF"/>
                </a:solidFill>
                <a:latin typeface="+mj-lt"/>
                <a:ea typeface="+mn-ea"/>
              </a:rPr>
              <a:t>Count of received data</a:t>
            </a:r>
            <a:endParaRPr lang="en-US" sz="2000" b="1" dirty="0">
              <a:solidFill>
                <a:srgbClr val="0066FF"/>
              </a:solidFill>
              <a:latin typeface="+mj-lt"/>
              <a:ea typeface="+mn-ea"/>
            </a:endParaRPr>
          </a:p>
        </p:txBody>
      </p:sp>
      <p:cxnSp>
        <p:nvCxnSpPr>
          <p:cNvPr id="4" name="曲线连接符 3"/>
          <p:cNvCxnSpPr>
            <a:stCxn id="12" idx="1"/>
          </p:cNvCxnSpPr>
          <p:nvPr/>
        </p:nvCxnSpPr>
        <p:spPr>
          <a:xfrm rot="10800000">
            <a:off x="4783016" y="1714501"/>
            <a:ext cx="626391" cy="412721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161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How much data am I receiving?</a:t>
            </a:r>
          </a:p>
        </p:txBody>
      </p:sp>
      <p:sp>
        <p:nvSpPr>
          <p:cNvPr id="4505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557338"/>
            <a:ext cx="7108825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0" name="Picture 6" descr="View Detai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789363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71738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Issues with send and receive</a:t>
            </a:r>
          </a:p>
        </p:txBody>
      </p:sp>
      <p:sp>
        <p:nvSpPr>
          <p:cNvPr id="46082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en-US" dirty="0"/>
              <a:t>Exact behavior is determined by the MPI implementation.</a:t>
            </a:r>
          </a:p>
          <a:p>
            <a:r>
              <a:rPr lang="en-US" altLang="en-US" sz="2800" dirty="0" err="1"/>
              <a:t>MPI_Send</a:t>
            </a:r>
            <a:r>
              <a:rPr lang="en-US" altLang="en-US" sz="2800" dirty="0"/>
              <a:t> (</a:t>
            </a:r>
            <a:r>
              <a:rPr lang="en-US" altLang="en-US" sz="2400" b="1" dirty="0"/>
              <a:t>locally blocking with buffer</a:t>
            </a:r>
            <a:r>
              <a:rPr lang="en-US" altLang="en-US" sz="2400" dirty="0"/>
              <a:t> copied to internal storage </a:t>
            </a:r>
            <a:r>
              <a:rPr lang="en-US" altLang="en-US" sz="2800" dirty="0"/>
              <a:t>or </a:t>
            </a:r>
            <a:r>
              <a:rPr lang="en-US" altLang="en-US" sz="2200" b="1" dirty="0"/>
              <a:t>block</a:t>
            </a:r>
            <a:r>
              <a:rPr lang="en-US" altLang="en-US" sz="2200" dirty="0"/>
              <a:t> starts transmission</a:t>
            </a:r>
            <a:r>
              <a:rPr lang="en-US" altLang="en-US" sz="2800" dirty="0"/>
              <a:t>) may behave differently with regard to buffer size, cutoffs and blocking.</a:t>
            </a:r>
          </a:p>
          <a:p>
            <a:r>
              <a:rPr lang="en-US" altLang="en-US" sz="2800" dirty="0" err="1"/>
              <a:t>MPI_Recv</a:t>
            </a:r>
            <a:r>
              <a:rPr lang="en-US" altLang="en-US" sz="2800" dirty="0"/>
              <a:t> always blocks until a matching message is received.</a:t>
            </a:r>
          </a:p>
          <a:p>
            <a:r>
              <a:rPr lang="en-US" altLang="en-US" dirty="0"/>
              <a:t>Non-blocking </a:t>
            </a:r>
            <a:r>
              <a:rPr lang="en-US" altLang="en-US" dirty="0" err="1"/>
              <a:t>MPI_Isend</a:t>
            </a:r>
            <a:r>
              <a:rPr lang="en-US" altLang="en-US" dirty="0"/>
              <a:t> and </a:t>
            </a:r>
            <a:r>
              <a:rPr lang="en-US" altLang="en-US" dirty="0" err="1"/>
              <a:t>MPI_Irecv</a:t>
            </a:r>
            <a:r>
              <a:rPr lang="en-US" altLang="en-US" dirty="0"/>
              <a:t>, immediate return. </a:t>
            </a:r>
          </a:p>
          <a:p>
            <a:r>
              <a:rPr lang="en-US" altLang="en-US" dirty="0"/>
              <a:t>Know your implementation; don</a:t>
            </a:r>
            <a:r>
              <a:rPr lang="ja-JP" altLang="en-US" dirty="0"/>
              <a:t>’</a:t>
            </a:r>
            <a:r>
              <a:rPr lang="en-US" altLang="ja-JP" dirty="0"/>
              <a:t>t make assumptions!</a:t>
            </a:r>
            <a:endParaRPr lang="en-US" altLang="en-US" dirty="0"/>
          </a:p>
        </p:txBody>
      </p:sp>
      <p:sp>
        <p:nvSpPr>
          <p:cNvPr id="4608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5483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 descr="academic,cartoons,children,classes,courses,education,females,geometric shapes,geometry,girls,kids,mathematics,people,persons,schools,students,trapezoi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84313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7088" y="4943231"/>
            <a:ext cx="7772400" cy="708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Trapezoidal rule in </a:t>
            </a:r>
            <a:r>
              <a:rPr lang="en-US" dirty="0" err="1">
                <a:ea typeface="+mj-ea"/>
                <a:cs typeface="+mj-cs"/>
              </a:rPr>
              <a:t>mpi</a:t>
            </a:r>
            <a:br>
              <a:rPr lang="en-US" dirty="0">
                <a:ea typeface="+mj-ea"/>
                <a:cs typeface="+mj-cs"/>
              </a:rPr>
            </a:br>
            <a:r>
              <a:rPr lang="zh-CN" altLang="en-US" dirty="0">
                <a:cs typeface="+mj-cs"/>
              </a:rPr>
              <a:t>基于</a:t>
            </a:r>
            <a:r>
              <a:rPr lang="en-US" altLang="zh-CN" dirty="0">
                <a:cs typeface="+mj-cs"/>
              </a:rPr>
              <a:t>MPI</a:t>
            </a:r>
            <a:r>
              <a:rPr lang="zh-CN" altLang="en-US" dirty="0">
                <a:cs typeface="+mj-cs"/>
              </a:rPr>
              <a:t>的梯形积分法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710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40379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Trapezoidal Rule</a:t>
            </a:r>
          </a:p>
        </p:txBody>
      </p:sp>
      <p:sp>
        <p:nvSpPr>
          <p:cNvPr id="48130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341438"/>
            <a:ext cx="8318500" cy="360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91007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>
          <a:xfrm>
            <a:off x="219808" y="150942"/>
            <a:ext cx="8475784" cy="1325563"/>
          </a:xfrm>
        </p:spPr>
        <p:txBody>
          <a:bodyPr/>
          <a:lstStyle/>
          <a:p>
            <a:r>
              <a:rPr lang="en-US" altLang="en-US" dirty="0"/>
              <a:t>The Trapezoidal Rule</a:t>
            </a:r>
            <a:r>
              <a:rPr lang="zh-CN" altLang="en-US" dirty="0"/>
              <a:t>（梯形积分法）</a:t>
            </a:r>
            <a:endParaRPr lang="en-US" altLang="en-US" dirty="0"/>
          </a:p>
        </p:txBody>
      </p:sp>
      <p:sp>
        <p:nvSpPr>
          <p:cNvPr id="491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491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075" y="1412875"/>
            <a:ext cx="4514850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420938"/>
            <a:ext cx="1125537" cy="65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500438"/>
            <a:ext cx="67564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8" y="4670547"/>
            <a:ext cx="82105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1176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One trapezoid</a:t>
            </a:r>
          </a:p>
        </p:txBody>
      </p:sp>
      <p:sp>
        <p:nvSpPr>
          <p:cNvPr id="50178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0179" name="Picture 2" descr="f03-04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196975"/>
            <a:ext cx="5019675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2261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en-US"/>
              <a:t>Pseudo-code for a serial program</a:t>
            </a:r>
          </a:p>
        </p:txBody>
      </p:sp>
      <p:sp>
        <p:nvSpPr>
          <p:cNvPr id="5120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628775"/>
            <a:ext cx="6480175" cy="381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5194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Parallelizing the Trapezoidal Rule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dirty="0"/>
              <a:t>Partition problem solution into </a:t>
            </a:r>
            <a:r>
              <a:rPr lang="en-US" altLang="en-US" b="1" dirty="0"/>
              <a:t>tasks</a:t>
            </a:r>
            <a:r>
              <a:rPr lang="en-US" altLang="en-US" dirty="0"/>
              <a:t>.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dirty="0"/>
              <a:t>Identify </a:t>
            </a:r>
            <a:r>
              <a:rPr lang="en-US" altLang="en-US" b="1" dirty="0"/>
              <a:t>communication channels </a:t>
            </a:r>
            <a:r>
              <a:rPr lang="en-US" altLang="en-US" dirty="0"/>
              <a:t>between tasks.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dirty="0"/>
              <a:t>Aggregate tasks into </a:t>
            </a:r>
            <a:r>
              <a:rPr lang="en-US" altLang="en-US" b="1" dirty="0"/>
              <a:t>composite tasks</a:t>
            </a:r>
            <a:r>
              <a:rPr lang="en-US" altLang="en-US" dirty="0"/>
              <a:t>.</a:t>
            </a:r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b="1" dirty="0"/>
              <a:t>Map</a:t>
            </a:r>
            <a:r>
              <a:rPr lang="en-US" altLang="en-US" dirty="0"/>
              <a:t> composite tasks to cores.</a:t>
            </a:r>
          </a:p>
        </p:txBody>
      </p:sp>
      <p:sp>
        <p:nvSpPr>
          <p:cNvPr id="5222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643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distributed memory system</a:t>
            </a:r>
          </a:p>
        </p:txBody>
      </p:sp>
      <p:sp>
        <p:nvSpPr>
          <p:cNvPr id="21506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628650" y="5929631"/>
            <a:ext cx="2057400" cy="3651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1507" name="Picture 2" descr="f03-01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628775"/>
            <a:ext cx="55499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79435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Parallel pseudo-code</a:t>
            </a:r>
          </a:p>
        </p:txBody>
      </p:sp>
      <p:sp>
        <p:nvSpPr>
          <p:cNvPr id="5325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53251" name="Group 5"/>
          <p:cNvGrpSpPr>
            <a:grpSpLocks/>
          </p:cNvGrpSpPr>
          <p:nvPr/>
        </p:nvGrpSpPr>
        <p:grpSpPr bwMode="auto">
          <a:xfrm>
            <a:off x="755650" y="1052513"/>
            <a:ext cx="7777163" cy="4897437"/>
            <a:chOff x="1043608" y="1340768"/>
            <a:chExt cx="7361237" cy="4544938"/>
          </a:xfrm>
        </p:grpSpPr>
        <p:pic>
          <p:nvPicPr>
            <p:cNvPr id="53252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2132856"/>
              <a:ext cx="7361237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325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608" y="1340768"/>
              <a:ext cx="3419475" cy="981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矩形 1"/>
          <p:cNvSpPr/>
          <p:nvPr/>
        </p:nvSpPr>
        <p:spPr>
          <a:xfrm>
            <a:off x="1494692" y="2866292"/>
            <a:ext cx="5205046" cy="84406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510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Tasks and communications for Trapezoidal Rule</a:t>
            </a:r>
          </a:p>
        </p:txBody>
      </p:sp>
      <p:sp>
        <p:nvSpPr>
          <p:cNvPr id="54274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4275" name="Picture 2" descr="f03-05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89138"/>
            <a:ext cx="78708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45210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First version (1) </a:t>
            </a:r>
            <a:r>
              <a:rPr lang="zh-CN" altLang="en-US" dirty="0"/>
              <a:t>程序</a:t>
            </a:r>
            <a:r>
              <a:rPr lang="en-US" altLang="zh-CN" dirty="0"/>
              <a:t>3-2</a:t>
            </a:r>
            <a:endParaRPr lang="en-US" altLang="en-US" dirty="0"/>
          </a:p>
        </p:txBody>
      </p:sp>
      <p:sp>
        <p:nvSpPr>
          <p:cNvPr id="552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62" y="1253173"/>
            <a:ext cx="8677275" cy="493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844062" y="1734673"/>
            <a:ext cx="5433646" cy="9821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943707" y="3719146"/>
            <a:ext cx="7083669" cy="6594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矩形 6"/>
          <p:cNvSpPr/>
          <p:nvPr/>
        </p:nvSpPr>
        <p:spPr>
          <a:xfrm>
            <a:off x="943707" y="4498220"/>
            <a:ext cx="7083670" cy="8299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1554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 version (2)</a:t>
            </a:r>
          </a:p>
        </p:txBody>
      </p:sp>
      <p:sp>
        <p:nvSpPr>
          <p:cNvPr id="5632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63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268413"/>
            <a:ext cx="8745538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249637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First version (3)</a:t>
            </a:r>
          </a:p>
        </p:txBody>
      </p:sp>
      <p:sp>
        <p:nvSpPr>
          <p:cNvPr id="573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73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1125538"/>
            <a:ext cx="8977312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76074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Dealing with I/O</a:t>
            </a:r>
          </a:p>
        </p:txBody>
      </p:sp>
      <p:sp>
        <p:nvSpPr>
          <p:cNvPr id="58370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583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1266825"/>
            <a:ext cx="7666037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787900" y="1773238"/>
            <a:ext cx="2208213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Each process just</a:t>
            </a:r>
            <a:b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prints a message.</a:t>
            </a:r>
          </a:p>
        </p:txBody>
      </p:sp>
    </p:spTree>
    <p:extLst>
      <p:ext uri="{BB962C8B-B14F-4D97-AF65-F5344CB8AC3E}">
        <p14:creationId xmlns:p14="http://schemas.microsoft.com/office/powerpoint/2010/main" val="12378195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Running with 6 processes</a:t>
            </a:r>
          </a:p>
        </p:txBody>
      </p:sp>
      <p:sp>
        <p:nvSpPr>
          <p:cNvPr id="5939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5150" y="4149725"/>
            <a:ext cx="25082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Arial"/>
                <a:ea typeface="+mn-ea"/>
              </a:rPr>
              <a:t>unpredictable </a:t>
            </a: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output</a:t>
            </a:r>
          </a:p>
        </p:txBody>
      </p:sp>
      <p:pic>
        <p:nvPicPr>
          <p:cNvPr id="5939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7069138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9144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Input 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951162"/>
          </a:xfrm>
        </p:spPr>
        <p:txBody>
          <a:bodyPr/>
          <a:lstStyle/>
          <a:p>
            <a:r>
              <a:rPr lang="en-US" altLang="en-US"/>
              <a:t>Most MPI implementations only allow process 0 in MPI_COMM_WORLD access to </a:t>
            </a:r>
            <a:r>
              <a:rPr lang="en-US" altLang="en-US">
                <a:solidFill>
                  <a:srgbClr val="0066FF"/>
                </a:solidFill>
              </a:rPr>
              <a:t>stdin</a:t>
            </a:r>
            <a:r>
              <a:rPr lang="en-US" altLang="en-US"/>
              <a:t>.</a:t>
            </a:r>
          </a:p>
          <a:p>
            <a:r>
              <a:rPr lang="en-US" altLang="en-US"/>
              <a:t>Process 0 must read the data (scanf) and send to the other processes.</a:t>
            </a:r>
          </a:p>
        </p:txBody>
      </p:sp>
      <p:sp>
        <p:nvSpPr>
          <p:cNvPr id="6041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04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3933825"/>
            <a:ext cx="52768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3362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Function for reading user input</a:t>
            </a:r>
          </a:p>
        </p:txBody>
      </p:sp>
      <p:sp>
        <p:nvSpPr>
          <p:cNvPr id="6144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144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118" y="1281178"/>
            <a:ext cx="6481763" cy="527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1499089" y="2848709"/>
            <a:ext cx="4488473" cy="756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726376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2397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a typeface="+mj-ea"/>
                <a:cs typeface="+mj-cs"/>
              </a:rPr>
              <a:t>Collective communication</a:t>
            </a:r>
          </a:p>
        </p:txBody>
      </p:sp>
      <p:sp>
        <p:nvSpPr>
          <p:cNvPr id="6246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2467" name="Picture 2" descr="View Det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025" y="1290638"/>
            <a:ext cx="3340100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3529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shared memory system</a:t>
            </a:r>
          </a:p>
        </p:txBody>
      </p:sp>
      <p:sp>
        <p:nvSpPr>
          <p:cNvPr id="22530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2531" name="Picture 2" descr="f03-02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773238"/>
            <a:ext cx="5976938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2537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Tree-structured communication</a:t>
            </a:r>
          </a:p>
        </p:txBody>
      </p:sp>
      <p:sp>
        <p:nvSpPr>
          <p:cNvPr id="63490" name="Content Placeholder 2"/>
          <p:cNvSpPr>
            <a:spLocks noGrp="1"/>
          </p:cNvSpPr>
          <p:nvPr>
            <p:ph idx="1"/>
          </p:nvPr>
        </p:nvSpPr>
        <p:spPr>
          <a:xfrm>
            <a:off x="468313" y="1125538"/>
            <a:ext cx="8486775" cy="5111750"/>
          </a:xfrm>
        </p:spPr>
        <p:txBody>
          <a:bodyPr/>
          <a:lstStyle/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sz="2400"/>
              <a:t>In the first phase: </a:t>
            </a:r>
            <a:br>
              <a:rPr lang="en-US" altLang="en-US" sz="2400"/>
            </a:br>
            <a:r>
              <a:rPr lang="en-US" altLang="en-US" sz="2400"/>
              <a:t>(a) Process 1 sends to 0, 3 sends to 2, 5 sends to 4, and 7 sends to 6. </a:t>
            </a:r>
            <a:br>
              <a:rPr lang="en-US" altLang="en-US" sz="2400"/>
            </a:br>
            <a:r>
              <a:rPr lang="en-US" altLang="en-US" sz="2400"/>
              <a:t>(b) Processes 0, 2, 4, and 6 add in the received values. </a:t>
            </a:r>
            <a:br>
              <a:rPr lang="en-US" altLang="en-US" sz="2400"/>
            </a:br>
            <a:r>
              <a:rPr lang="en-US" altLang="en-US" sz="2400"/>
              <a:t>(c) Processes 2 and 6 send their new values to processes 0 and 4, respectively.</a:t>
            </a:r>
            <a:br>
              <a:rPr lang="en-US" altLang="en-US" sz="2400"/>
            </a:br>
            <a:r>
              <a:rPr lang="en-US" altLang="en-US" sz="2400"/>
              <a:t>(d) Processes 0 and 4 add the received values into their new values.</a:t>
            </a:r>
            <a:br>
              <a:rPr lang="en-US" altLang="en-US" sz="2400"/>
            </a:br>
            <a:endParaRPr lang="en-US" altLang="en-US" sz="2400"/>
          </a:p>
          <a:p>
            <a:pPr marL="514350" indent="-514350">
              <a:buSzPct val="100000"/>
              <a:buFont typeface="Arial" panose="020B0604020202020204" pitchFamily="34" charset="0"/>
              <a:buAutoNum type="arabicPeriod"/>
            </a:pPr>
            <a:r>
              <a:rPr lang="en-US" altLang="en-US" sz="2400"/>
              <a:t>(a) Process 4 sends its newest value to process 0.</a:t>
            </a:r>
            <a:br>
              <a:rPr lang="en-US" altLang="en-US" sz="2400"/>
            </a:br>
            <a:r>
              <a:rPr lang="en-US" altLang="en-US" sz="2400"/>
              <a:t>(b) Process 0 adds the received value to its newest value.</a:t>
            </a:r>
          </a:p>
        </p:txBody>
      </p:sp>
      <p:sp>
        <p:nvSpPr>
          <p:cNvPr id="6349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07297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tree-structured global sum</a:t>
            </a:r>
          </a:p>
        </p:txBody>
      </p:sp>
      <p:sp>
        <p:nvSpPr>
          <p:cNvPr id="64514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4515" name="Picture 2" descr="f03-06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25538"/>
            <a:ext cx="6380163" cy="4376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88406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3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An alternative tree-structured global sum</a:t>
            </a:r>
          </a:p>
        </p:txBody>
      </p:sp>
      <p:sp>
        <p:nvSpPr>
          <p:cNvPr id="65538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5539" name="Picture 2" descr="f03-07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557338"/>
            <a:ext cx="6408738" cy="439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5579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/>
              <a:t>MPI_Reduce</a:t>
            </a:r>
          </a:p>
        </p:txBody>
      </p:sp>
      <p:sp>
        <p:nvSpPr>
          <p:cNvPr id="6656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65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96975"/>
            <a:ext cx="6513512" cy="25193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860800"/>
            <a:ext cx="8689975" cy="792163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56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797425"/>
            <a:ext cx="6296025" cy="1171575"/>
          </a:xfrm>
          <a:prstGeom prst="rect">
            <a:avLst/>
          </a:prstGeom>
          <a:noFill/>
          <a:ln w="9525">
            <a:solidFill>
              <a:srgbClr val="0066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5219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Predefined reduction operators in MPI</a:t>
            </a:r>
          </a:p>
        </p:txBody>
      </p:sp>
      <p:sp>
        <p:nvSpPr>
          <p:cNvPr id="6758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675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268413"/>
            <a:ext cx="6791325" cy="481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85729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Data Movement</a:t>
            </a:r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1600933" y="1832953"/>
            <a:ext cx="5676900" cy="4038602"/>
            <a:chOff x="912" y="1344"/>
            <a:chExt cx="3576" cy="2544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912" y="1344"/>
              <a:ext cx="268" cy="931"/>
              <a:chOff x="566" y="1320"/>
              <a:chExt cx="268" cy="931"/>
            </a:xfrm>
          </p:grpSpPr>
          <p:sp>
            <p:nvSpPr>
              <p:cNvPr id="40" name="Text Box 5"/>
              <p:cNvSpPr txBox="1">
                <a:spLocks noChangeArrowheads="1"/>
              </p:cNvSpPr>
              <p:nvPr/>
            </p:nvSpPr>
            <p:spPr bwMode="blackWhite">
              <a:xfrm>
                <a:off x="566" y="13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P0</a:t>
                </a:r>
              </a:p>
            </p:txBody>
          </p:sp>
          <p:sp>
            <p:nvSpPr>
              <p:cNvPr id="41" name="Text Box 6"/>
              <p:cNvSpPr txBox="1">
                <a:spLocks noChangeArrowheads="1"/>
              </p:cNvSpPr>
              <p:nvPr/>
            </p:nvSpPr>
            <p:spPr bwMode="blackWhite">
              <a:xfrm>
                <a:off x="566" y="154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P1</a:t>
                </a:r>
              </a:p>
            </p:txBody>
          </p:sp>
          <p:sp>
            <p:nvSpPr>
              <p:cNvPr id="42" name="Text Box 7"/>
              <p:cNvSpPr txBox="1">
                <a:spLocks noChangeArrowheads="1"/>
              </p:cNvSpPr>
              <p:nvPr/>
            </p:nvSpPr>
            <p:spPr bwMode="blackWhite">
              <a:xfrm>
                <a:off x="566" y="178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P2</a:t>
                </a:r>
              </a:p>
            </p:txBody>
          </p:sp>
          <p:sp>
            <p:nvSpPr>
              <p:cNvPr id="43" name="Text Box 8"/>
              <p:cNvSpPr txBox="1">
                <a:spLocks noChangeArrowheads="1"/>
              </p:cNvSpPr>
              <p:nvPr/>
            </p:nvSpPr>
            <p:spPr bwMode="blackWhite">
              <a:xfrm>
                <a:off x="566" y="20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P3</a:t>
                </a:r>
              </a:p>
            </p:txBody>
          </p:sp>
        </p:grpSp>
        <p:grpSp>
          <p:nvGrpSpPr>
            <p:cNvPr id="6" name="Group 9"/>
            <p:cNvGrpSpPr>
              <a:grpSpLocks/>
            </p:cNvGrpSpPr>
            <p:nvPr/>
          </p:nvGrpSpPr>
          <p:grpSpPr bwMode="auto">
            <a:xfrm>
              <a:off x="912" y="2880"/>
              <a:ext cx="268" cy="931"/>
              <a:chOff x="566" y="1320"/>
              <a:chExt cx="268" cy="931"/>
            </a:xfrm>
          </p:grpSpPr>
          <p:sp>
            <p:nvSpPr>
              <p:cNvPr id="36" name="Text Box 10"/>
              <p:cNvSpPr txBox="1">
                <a:spLocks noChangeArrowheads="1"/>
              </p:cNvSpPr>
              <p:nvPr/>
            </p:nvSpPr>
            <p:spPr bwMode="blackWhite">
              <a:xfrm>
                <a:off x="566" y="13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P0</a:t>
                </a:r>
              </a:p>
            </p:txBody>
          </p:sp>
          <p:sp>
            <p:nvSpPr>
              <p:cNvPr id="37" name="Text Box 11"/>
              <p:cNvSpPr txBox="1">
                <a:spLocks noChangeArrowheads="1"/>
              </p:cNvSpPr>
              <p:nvPr/>
            </p:nvSpPr>
            <p:spPr bwMode="blackWhite">
              <a:xfrm>
                <a:off x="566" y="154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P1</a:t>
                </a:r>
              </a:p>
            </p:txBody>
          </p:sp>
          <p:sp>
            <p:nvSpPr>
              <p:cNvPr id="38" name="Text Box 12"/>
              <p:cNvSpPr txBox="1">
                <a:spLocks noChangeArrowheads="1"/>
              </p:cNvSpPr>
              <p:nvPr/>
            </p:nvSpPr>
            <p:spPr bwMode="blackWhite">
              <a:xfrm>
                <a:off x="566" y="178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P2</a:t>
                </a:r>
              </a:p>
            </p:txBody>
          </p:sp>
          <p:sp>
            <p:nvSpPr>
              <p:cNvPr id="39" name="Text Box 13"/>
              <p:cNvSpPr txBox="1">
                <a:spLocks noChangeArrowheads="1"/>
              </p:cNvSpPr>
              <p:nvPr/>
            </p:nvSpPr>
            <p:spPr bwMode="blackWhite">
              <a:xfrm>
                <a:off x="566" y="20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P3</a:t>
                </a:r>
              </a:p>
            </p:txBody>
          </p:sp>
        </p:grpSp>
        <p:grpSp>
          <p:nvGrpSpPr>
            <p:cNvPr id="7" name="Group 14"/>
            <p:cNvGrpSpPr>
              <a:grpSpLocks/>
            </p:cNvGrpSpPr>
            <p:nvPr/>
          </p:nvGrpSpPr>
          <p:grpSpPr bwMode="auto">
            <a:xfrm>
              <a:off x="1296" y="2928"/>
              <a:ext cx="192" cy="912"/>
              <a:chOff x="1104" y="2928"/>
              <a:chExt cx="192" cy="912"/>
            </a:xfrm>
          </p:grpSpPr>
          <p:sp>
            <p:nvSpPr>
              <p:cNvPr id="32" name="Rectangle 15"/>
              <p:cNvSpPr>
                <a:spLocks noChangeArrowheads="1"/>
              </p:cNvSpPr>
              <p:nvPr/>
            </p:nvSpPr>
            <p:spPr bwMode="blackWhite">
              <a:xfrm>
                <a:off x="1104" y="2928"/>
                <a:ext cx="19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u="sng">
                    <a:solidFill>
                      <a:prstClr val="white"/>
                    </a:solidFill>
                    <a:latin typeface="Times New Roman" charset="0"/>
                    <a:ea typeface="ＭＳ Ｐゴシック" charset="0"/>
                    <a:cs typeface="Times New Roman" charset="0"/>
                  </a:rPr>
                  <a:t>A</a:t>
                </a:r>
              </a:p>
            </p:txBody>
          </p:sp>
          <p:sp>
            <p:nvSpPr>
              <p:cNvPr id="33" name="Rectangle 16"/>
              <p:cNvSpPr>
                <a:spLocks noChangeArrowheads="1"/>
              </p:cNvSpPr>
              <p:nvPr/>
            </p:nvSpPr>
            <p:spPr bwMode="blackWhite">
              <a:xfrm>
                <a:off x="1104" y="3168"/>
                <a:ext cx="19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prstClr val="white"/>
                    </a:solidFill>
                    <a:latin typeface="Times New Roman" charset="0"/>
                    <a:ea typeface="ＭＳ Ｐゴシック" charset="0"/>
                    <a:cs typeface="Times New Roman" charset="0"/>
                  </a:rPr>
                  <a:t>B</a:t>
                </a:r>
              </a:p>
            </p:txBody>
          </p:sp>
          <p:sp>
            <p:nvSpPr>
              <p:cNvPr id="34" name="Rectangle 17"/>
              <p:cNvSpPr>
                <a:spLocks noChangeArrowheads="1"/>
              </p:cNvSpPr>
              <p:nvPr/>
            </p:nvSpPr>
            <p:spPr bwMode="blackWhite">
              <a:xfrm>
                <a:off x="1104" y="3648"/>
                <a:ext cx="19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prstClr val="white"/>
                    </a:solidFill>
                    <a:latin typeface="Times New Roman" charset="0"/>
                    <a:ea typeface="ＭＳ Ｐゴシック" charset="0"/>
                    <a:cs typeface="Times New Roman" charset="0"/>
                  </a:rPr>
                  <a:t>D</a:t>
                </a:r>
              </a:p>
            </p:txBody>
          </p:sp>
          <p:sp>
            <p:nvSpPr>
              <p:cNvPr id="35" name="Rectangle 18"/>
              <p:cNvSpPr>
                <a:spLocks noChangeArrowheads="1"/>
              </p:cNvSpPr>
              <p:nvPr/>
            </p:nvSpPr>
            <p:spPr bwMode="blackWhite">
              <a:xfrm>
                <a:off x="1104" y="3408"/>
                <a:ext cx="19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prstClr val="white"/>
                    </a:solidFill>
                    <a:latin typeface="Times New Roman" charset="0"/>
                    <a:ea typeface="ＭＳ Ｐゴシック" charset="0"/>
                    <a:cs typeface="Times New Roman" charset="0"/>
                  </a:rPr>
                  <a:t>C</a:t>
                </a:r>
              </a:p>
            </p:txBody>
          </p:sp>
        </p:grpSp>
        <p:sp>
          <p:nvSpPr>
            <p:cNvPr id="8" name="Rectangle 19"/>
            <p:cNvSpPr>
              <a:spLocks noChangeArrowheads="1"/>
            </p:cNvSpPr>
            <p:nvPr/>
          </p:nvSpPr>
          <p:spPr bwMode="blackWhite">
            <a:xfrm>
              <a:off x="1296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A</a:t>
              </a:r>
            </a:p>
          </p:txBody>
        </p:sp>
        <p:sp>
          <p:nvSpPr>
            <p:cNvPr id="9" name="Rectangle 20"/>
            <p:cNvSpPr>
              <a:spLocks noChangeArrowheads="1"/>
            </p:cNvSpPr>
            <p:nvPr/>
          </p:nvSpPr>
          <p:spPr bwMode="blackWhite">
            <a:xfrm>
              <a:off x="1296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B</a:t>
              </a:r>
            </a:p>
          </p:txBody>
        </p:sp>
        <p:sp>
          <p:nvSpPr>
            <p:cNvPr id="10" name="Rectangle 21"/>
            <p:cNvSpPr>
              <a:spLocks noChangeArrowheads="1"/>
            </p:cNvSpPr>
            <p:nvPr/>
          </p:nvSpPr>
          <p:spPr bwMode="blackWhite">
            <a:xfrm>
              <a:off x="1296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D</a:t>
              </a:r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blackWhite">
            <a:xfrm>
              <a:off x="1296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C</a:t>
              </a:r>
            </a:p>
          </p:txBody>
        </p:sp>
        <p:grpSp>
          <p:nvGrpSpPr>
            <p:cNvPr id="12" name="Group 23"/>
            <p:cNvGrpSpPr>
              <a:grpSpLocks/>
            </p:cNvGrpSpPr>
            <p:nvPr/>
          </p:nvGrpSpPr>
          <p:grpSpPr bwMode="auto">
            <a:xfrm>
              <a:off x="3816" y="1344"/>
              <a:ext cx="672" cy="912"/>
              <a:chOff x="3600" y="1344"/>
              <a:chExt cx="672" cy="912"/>
            </a:xfrm>
          </p:grpSpPr>
          <p:sp>
            <p:nvSpPr>
              <p:cNvPr id="28" name="Rectangle 24"/>
              <p:cNvSpPr>
                <a:spLocks noChangeArrowheads="1"/>
              </p:cNvSpPr>
              <p:nvPr/>
            </p:nvSpPr>
            <p:spPr bwMode="blackWhite">
              <a:xfrm>
                <a:off x="3600" y="1344"/>
                <a:ext cx="67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>
                    <a:solidFill>
                      <a:prstClr val="white"/>
                    </a:solidFill>
                    <a:latin typeface="Times New Roman" charset="0"/>
                    <a:ea typeface="ＭＳ Ｐゴシック" charset="0"/>
                    <a:cs typeface="Times New Roman" charset="0"/>
                  </a:rPr>
                  <a:t>ABCD</a:t>
                </a: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blackWhite">
              <a:xfrm>
                <a:off x="3600" y="1584"/>
                <a:ext cx="67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endParaRPr>
              </a:p>
            </p:txBody>
          </p:sp>
          <p:sp>
            <p:nvSpPr>
              <p:cNvPr id="30" name="Rectangle 26"/>
              <p:cNvSpPr>
                <a:spLocks noChangeArrowheads="1"/>
              </p:cNvSpPr>
              <p:nvPr/>
            </p:nvSpPr>
            <p:spPr bwMode="blackWhite">
              <a:xfrm>
                <a:off x="3600" y="2064"/>
                <a:ext cx="67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endParaRPr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blackWhite">
              <a:xfrm>
                <a:off x="3600" y="1824"/>
                <a:ext cx="67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endParaRPr>
              </a:p>
            </p:txBody>
          </p:sp>
        </p:grpSp>
        <p:sp>
          <p:nvSpPr>
            <p:cNvPr id="13" name="Rectangle 28"/>
            <p:cNvSpPr>
              <a:spLocks noChangeArrowheads="1"/>
            </p:cNvSpPr>
            <p:nvPr/>
          </p:nvSpPr>
          <p:spPr bwMode="blackWhite">
            <a:xfrm>
              <a:off x="3816" y="2928"/>
              <a:ext cx="67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A</a:t>
              </a:r>
            </a:p>
          </p:txBody>
        </p:sp>
        <p:sp>
          <p:nvSpPr>
            <p:cNvPr id="14" name="Rectangle 29"/>
            <p:cNvSpPr>
              <a:spLocks noChangeArrowheads="1"/>
            </p:cNvSpPr>
            <p:nvPr/>
          </p:nvSpPr>
          <p:spPr bwMode="blackWhite">
            <a:xfrm>
              <a:off x="3816" y="3168"/>
              <a:ext cx="67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endParaRPr>
            </a:p>
          </p:txBody>
        </p:sp>
        <p:sp>
          <p:nvSpPr>
            <p:cNvPr id="15" name="Text Box 30"/>
            <p:cNvSpPr txBox="1">
              <a:spLocks noChangeArrowheads="1"/>
            </p:cNvSpPr>
            <p:nvPr/>
          </p:nvSpPr>
          <p:spPr bwMode="blackWhite">
            <a:xfrm>
              <a:off x="4094" y="3146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 sz="2400" b="0">
                <a:solidFill>
                  <a:prstClr val="white"/>
                </a:solidFill>
                <a:latin typeface="Times New Roman" charset="0"/>
                <a:cs typeface="Times New Roman" charset="0"/>
              </a:endParaRPr>
            </a:p>
          </p:txBody>
        </p:sp>
        <p:sp>
          <p:nvSpPr>
            <p:cNvPr id="16" name="Text Box 31"/>
            <p:cNvSpPr txBox="1">
              <a:spLocks noChangeArrowheads="1"/>
            </p:cNvSpPr>
            <p:nvPr/>
          </p:nvSpPr>
          <p:spPr bwMode="blackWhite">
            <a:xfrm>
              <a:off x="3961" y="3098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 b="0">
                  <a:solidFill>
                    <a:prstClr val="white"/>
                  </a:solidFill>
                  <a:latin typeface="Times New Roman" charset="0"/>
                  <a:cs typeface="Times New Roman" charset="0"/>
                </a:rPr>
                <a:t>AB</a:t>
              </a:r>
            </a:p>
          </p:txBody>
        </p:sp>
        <p:grpSp>
          <p:nvGrpSpPr>
            <p:cNvPr id="17" name="Group 32"/>
            <p:cNvGrpSpPr>
              <a:grpSpLocks/>
            </p:cNvGrpSpPr>
            <p:nvPr/>
          </p:nvGrpSpPr>
          <p:grpSpPr bwMode="auto">
            <a:xfrm>
              <a:off x="3816" y="3360"/>
              <a:ext cx="672" cy="288"/>
              <a:chOff x="3658" y="3355"/>
              <a:chExt cx="672" cy="288"/>
            </a:xfrm>
          </p:grpSpPr>
          <p:sp>
            <p:nvSpPr>
              <p:cNvPr id="26" name="Rectangle 33"/>
              <p:cNvSpPr>
                <a:spLocks noChangeArrowheads="1"/>
              </p:cNvSpPr>
              <p:nvPr/>
            </p:nvSpPr>
            <p:spPr bwMode="blackWhite">
              <a:xfrm>
                <a:off x="3658" y="3402"/>
                <a:ext cx="67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endParaRPr>
              </a:p>
            </p:txBody>
          </p:sp>
          <p:sp>
            <p:nvSpPr>
              <p:cNvPr id="27" name="Text Box 34"/>
              <p:cNvSpPr txBox="1">
                <a:spLocks noChangeArrowheads="1"/>
              </p:cNvSpPr>
              <p:nvPr/>
            </p:nvSpPr>
            <p:spPr bwMode="blackWhite">
              <a:xfrm>
                <a:off x="3738" y="3355"/>
                <a:ext cx="51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0">
                    <a:solidFill>
                      <a:prstClr val="white"/>
                    </a:solidFill>
                    <a:latin typeface="Times New Roman" charset="0"/>
                    <a:cs typeface="Times New Roman" charset="0"/>
                  </a:rPr>
                  <a:t>ABC</a:t>
                </a:r>
              </a:p>
            </p:txBody>
          </p:sp>
        </p:grpSp>
        <p:grpSp>
          <p:nvGrpSpPr>
            <p:cNvPr id="18" name="Group 35"/>
            <p:cNvGrpSpPr>
              <a:grpSpLocks/>
            </p:cNvGrpSpPr>
            <p:nvPr/>
          </p:nvGrpSpPr>
          <p:grpSpPr bwMode="auto">
            <a:xfrm>
              <a:off x="3816" y="3600"/>
              <a:ext cx="672" cy="288"/>
              <a:chOff x="3680" y="3578"/>
              <a:chExt cx="672" cy="288"/>
            </a:xfrm>
          </p:grpSpPr>
          <p:sp>
            <p:nvSpPr>
              <p:cNvPr id="24" name="Rectangle 36"/>
              <p:cNvSpPr>
                <a:spLocks noChangeArrowheads="1"/>
              </p:cNvSpPr>
              <p:nvPr/>
            </p:nvSpPr>
            <p:spPr bwMode="blackWhite">
              <a:xfrm>
                <a:off x="3680" y="3626"/>
                <a:ext cx="672" cy="192"/>
              </a:xfrm>
              <a:prstGeom prst="rect">
                <a:avLst/>
              </a:prstGeom>
              <a:solidFill>
                <a:schemeClr val="accent1"/>
              </a:solidFill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endParaRPr>
              </a:p>
            </p:txBody>
          </p:sp>
          <p:sp>
            <p:nvSpPr>
              <p:cNvPr id="25" name="Text Box 37"/>
              <p:cNvSpPr txBox="1">
                <a:spLocks noChangeArrowheads="1"/>
              </p:cNvSpPr>
              <p:nvPr/>
            </p:nvSpPr>
            <p:spPr bwMode="blackWhite">
              <a:xfrm>
                <a:off x="3691" y="3578"/>
                <a:ext cx="64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2400" b="0">
                    <a:solidFill>
                      <a:prstClr val="white"/>
                    </a:solidFill>
                    <a:latin typeface="Times New Roman" charset="0"/>
                    <a:cs typeface="Times New Roman" charset="0"/>
                  </a:rPr>
                  <a:t>ABCD</a:t>
                </a:r>
              </a:p>
            </p:txBody>
          </p:sp>
        </p:grpSp>
        <p:grpSp>
          <p:nvGrpSpPr>
            <p:cNvPr id="19" name="Group 38"/>
            <p:cNvGrpSpPr>
              <a:grpSpLocks/>
            </p:cNvGrpSpPr>
            <p:nvPr/>
          </p:nvGrpSpPr>
          <p:grpSpPr bwMode="auto">
            <a:xfrm>
              <a:off x="2112" y="1497"/>
              <a:ext cx="1296" cy="279"/>
              <a:chOff x="1872" y="1497"/>
              <a:chExt cx="1296" cy="279"/>
            </a:xfrm>
          </p:grpSpPr>
          <p:sp>
            <p:nvSpPr>
              <p:cNvPr id="22" name="Line 39"/>
              <p:cNvSpPr>
                <a:spLocks noChangeShapeType="1"/>
              </p:cNvSpPr>
              <p:nvPr/>
            </p:nvSpPr>
            <p:spPr bwMode="blackWhite">
              <a:xfrm>
                <a:off x="1872" y="1776"/>
                <a:ext cx="129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triangle" w="sm" len="sm"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3" name="Text Box 40"/>
              <p:cNvSpPr txBox="1">
                <a:spLocks noChangeArrowheads="1"/>
              </p:cNvSpPr>
              <p:nvPr/>
            </p:nvSpPr>
            <p:spPr bwMode="blackWhite">
              <a:xfrm>
                <a:off x="2222" y="1497"/>
                <a:ext cx="596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Reduce</a:t>
                </a:r>
                <a:endParaRPr lang="en-US" sz="2400" b="0">
                  <a:solidFill>
                    <a:prstClr val="black"/>
                  </a:solidFill>
                  <a:latin typeface="Times New Roman" charset="0"/>
                  <a:cs typeface="Times New Roman" charset="0"/>
                </a:endParaRPr>
              </a:p>
            </p:txBody>
          </p:sp>
        </p:grpSp>
        <p:sp>
          <p:nvSpPr>
            <p:cNvPr id="20" name="Line 41"/>
            <p:cNvSpPr>
              <a:spLocks noChangeShapeType="1"/>
            </p:cNvSpPr>
            <p:nvPr/>
          </p:nvSpPr>
          <p:spPr bwMode="blackWhite">
            <a:xfrm>
              <a:off x="2112" y="3495"/>
              <a:ext cx="129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Text Box 42"/>
            <p:cNvSpPr txBox="1">
              <a:spLocks noChangeArrowheads="1"/>
            </p:cNvSpPr>
            <p:nvPr/>
          </p:nvSpPr>
          <p:spPr bwMode="blackWhite">
            <a:xfrm>
              <a:off x="2546" y="3216"/>
              <a:ext cx="42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Scan</a:t>
              </a: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9353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Data Movement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blackWhite">
          <a:xfrm>
            <a:off x="2705100" y="15240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blackWhite">
          <a:xfrm>
            <a:off x="3009900" y="15240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blackWhite">
          <a:xfrm>
            <a:off x="3314700" y="15240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2400300" y="1905000"/>
            <a:ext cx="1219200" cy="304800"/>
            <a:chOff x="1008" y="1344"/>
            <a:chExt cx="768" cy="192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blackWhite">
            <a:xfrm>
              <a:off x="1008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blackWhite">
            <a:xfrm>
              <a:off x="120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blackWhite">
            <a:xfrm>
              <a:off x="1392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blackWhite">
            <a:xfrm>
              <a:off x="158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11"/>
          <p:cNvGrpSpPr>
            <a:grpSpLocks/>
          </p:cNvGrpSpPr>
          <p:nvPr/>
        </p:nvGrpSpPr>
        <p:grpSpPr bwMode="auto">
          <a:xfrm>
            <a:off x="2400300" y="2667000"/>
            <a:ext cx="1219200" cy="304800"/>
            <a:chOff x="1008" y="1344"/>
            <a:chExt cx="768" cy="192"/>
          </a:xfrm>
        </p:grpSpPr>
        <p:sp>
          <p:nvSpPr>
            <p:cNvPr id="14" name="Rectangle 12"/>
            <p:cNvSpPr>
              <a:spLocks noChangeArrowheads="1"/>
            </p:cNvSpPr>
            <p:nvPr/>
          </p:nvSpPr>
          <p:spPr bwMode="blackWhite">
            <a:xfrm>
              <a:off x="1008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blackWhite">
            <a:xfrm>
              <a:off x="120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blackWhite">
            <a:xfrm>
              <a:off x="1392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blackWhite">
            <a:xfrm>
              <a:off x="158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8" name="Group 16"/>
          <p:cNvGrpSpPr>
            <a:grpSpLocks/>
          </p:cNvGrpSpPr>
          <p:nvPr/>
        </p:nvGrpSpPr>
        <p:grpSpPr bwMode="auto">
          <a:xfrm>
            <a:off x="2400300" y="2286000"/>
            <a:ext cx="1219200" cy="304800"/>
            <a:chOff x="1008" y="1344"/>
            <a:chExt cx="768" cy="192"/>
          </a:xfrm>
        </p:grpSpPr>
        <p:sp>
          <p:nvSpPr>
            <p:cNvPr id="19" name="Rectangle 17"/>
            <p:cNvSpPr>
              <a:spLocks noChangeArrowheads="1"/>
            </p:cNvSpPr>
            <p:nvPr/>
          </p:nvSpPr>
          <p:spPr bwMode="blackWhite">
            <a:xfrm>
              <a:off x="1008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blackWhite">
            <a:xfrm>
              <a:off x="120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blackWhite">
            <a:xfrm>
              <a:off x="1392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blackWhite">
            <a:xfrm>
              <a:off x="158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23" name="Group 21"/>
          <p:cNvGrpSpPr>
            <a:grpSpLocks/>
          </p:cNvGrpSpPr>
          <p:nvPr/>
        </p:nvGrpSpPr>
        <p:grpSpPr bwMode="auto">
          <a:xfrm>
            <a:off x="6210300" y="4038600"/>
            <a:ext cx="1219200" cy="1447800"/>
            <a:chOff x="3456" y="2928"/>
            <a:chExt cx="768" cy="912"/>
          </a:xfrm>
        </p:grpSpPr>
        <p:sp>
          <p:nvSpPr>
            <p:cNvPr id="24" name="Rectangle 22"/>
            <p:cNvSpPr>
              <a:spLocks noChangeArrowheads="1"/>
            </p:cNvSpPr>
            <p:nvPr/>
          </p:nvSpPr>
          <p:spPr bwMode="blackWhite">
            <a:xfrm>
              <a:off x="3456" y="292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A</a:t>
              </a: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blackWhite">
            <a:xfrm>
              <a:off x="3648" y="292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blackWhite">
            <a:xfrm>
              <a:off x="3840" y="292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blackWhite">
            <a:xfrm>
              <a:off x="4032" y="292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blackWhite">
            <a:xfrm>
              <a:off x="3456" y="316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B</a:t>
              </a: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blackWhite">
            <a:xfrm>
              <a:off x="3648" y="316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blackWhite">
            <a:xfrm>
              <a:off x="3840" y="316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blackWhite">
            <a:xfrm>
              <a:off x="4032" y="316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2" name="Rectangle 30"/>
            <p:cNvSpPr>
              <a:spLocks noChangeArrowheads="1"/>
            </p:cNvSpPr>
            <p:nvPr/>
          </p:nvSpPr>
          <p:spPr bwMode="blackWhite">
            <a:xfrm>
              <a:off x="3456" y="364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D</a:t>
              </a: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blackWhite">
            <a:xfrm>
              <a:off x="3648" y="364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blackWhite">
            <a:xfrm>
              <a:off x="3840" y="364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blackWhite">
            <a:xfrm>
              <a:off x="4032" y="364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blackWhite">
            <a:xfrm>
              <a:off x="3456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C</a:t>
              </a: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blackWhite">
            <a:xfrm>
              <a:off x="3648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blackWhite">
            <a:xfrm>
              <a:off x="3840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blackWhite">
            <a:xfrm>
              <a:off x="4032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0" name="Rectangle 38"/>
          <p:cNvSpPr>
            <a:spLocks noChangeArrowheads="1"/>
          </p:cNvSpPr>
          <p:nvPr/>
        </p:nvSpPr>
        <p:spPr bwMode="blackWhite">
          <a:xfrm>
            <a:off x="2705100" y="4038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</a:t>
            </a: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blackWhite">
          <a:xfrm>
            <a:off x="3009900" y="4038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</a:t>
            </a:r>
          </a:p>
        </p:txBody>
      </p:sp>
      <p:sp>
        <p:nvSpPr>
          <p:cNvPr id="42" name="Rectangle 40"/>
          <p:cNvSpPr>
            <a:spLocks noChangeArrowheads="1"/>
          </p:cNvSpPr>
          <p:nvPr/>
        </p:nvSpPr>
        <p:spPr bwMode="blackWhite">
          <a:xfrm>
            <a:off x="3314700" y="4038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</a:t>
            </a:r>
          </a:p>
        </p:txBody>
      </p:sp>
      <p:sp>
        <p:nvSpPr>
          <p:cNvPr id="43" name="Rectangle 41"/>
          <p:cNvSpPr>
            <a:spLocks noChangeArrowheads="1"/>
          </p:cNvSpPr>
          <p:nvPr/>
        </p:nvSpPr>
        <p:spPr bwMode="blackWhite">
          <a:xfrm>
            <a:off x="2705100" y="4419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4" name="Rectangle 42"/>
          <p:cNvSpPr>
            <a:spLocks noChangeArrowheads="1"/>
          </p:cNvSpPr>
          <p:nvPr/>
        </p:nvSpPr>
        <p:spPr bwMode="blackWhite">
          <a:xfrm>
            <a:off x="3009900" y="4419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blackWhite">
          <a:xfrm>
            <a:off x="3314700" y="4419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6" name="Rectangle 44"/>
          <p:cNvSpPr>
            <a:spLocks noChangeArrowheads="1"/>
          </p:cNvSpPr>
          <p:nvPr/>
        </p:nvSpPr>
        <p:spPr bwMode="blackWhite">
          <a:xfrm>
            <a:off x="2705100" y="5181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7" name="Rectangle 45"/>
          <p:cNvSpPr>
            <a:spLocks noChangeArrowheads="1"/>
          </p:cNvSpPr>
          <p:nvPr/>
        </p:nvSpPr>
        <p:spPr bwMode="blackWhite">
          <a:xfrm>
            <a:off x="3009900" y="5181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8" name="Rectangle 46"/>
          <p:cNvSpPr>
            <a:spLocks noChangeArrowheads="1"/>
          </p:cNvSpPr>
          <p:nvPr/>
        </p:nvSpPr>
        <p:spPr bwMode="blackWhite">
          <a:xfrm>
            <a:off x="3314700" y="5181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49" name="Rectangle 47"/>
          <p:cNvSpPr>
            <a:spLocks noChangeArrowheads="1"/>
          </p:cNvSpPr>
          <p:nvPr/>
        </p:nvSpPr>
        <p:spPr bwMode="blackWhite">
          <a:xfrm>
            <a:off x="2705100" y="4800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0" name="Rectangle 48"/>
          <p:cNvSpPr>
            <a:spLocks noChangeArrowheads="1"/>
          </p:cNvSpPr>
          <p:nvPr/>
        </p:nvSpPr>
        <p:spPr bwMode="blackWhite">
          <a:xfrm>
            <a:off x="3009900" y="4800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51" name="Rectangle 49"/>
          <p:cNvSpPr>
            <a:spLocks noChangeArrowheads="1"/>
          </p:cNvSpPr>
          <p:nvPr/>
        </p:nvSpPr>
        <p:spPr bwMode="blackWhite">
          <a:xfrm>
            <a:off x="3314700" y="4800600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grpSp>
        <p:nvGrpSpPr>
          <p:cNvPr id="52" name="Group 50"/>
          <p:cNvGrpSpPr>
            <a:grpSpLocks/>
          </p:cNvGrpSpPr>
          <p:nvPr/>
        </p:nvGrpSpPr>
        <p:grpSpPr bwMode="auto">
          <a:xfrm>
            <a:off x="6210300" y="1524000"/>
            <a:ext cx="1219200" cy="1447800"/>
            <a:chOff x="3504" y="1344"/>
            <a:chExt cx="768" cy="912"/>
          </a:xfrm>
        </p:grpSpPr>
        <p:sp>
          <p:nvSpPr>
            <p:cNvPr id="53" name="Rectangle 51"/>
            <p:cNvSpPr>
              <a:spLocks noChangeArrowheads="1"/>
            </p:cNvSpPr>
            <p:nvPr/>
          </p:nvSpPr>
          <p:spPr bwMode="blackWhite">
            <a:xfrm>
              <a:off x="350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A</a:t>
              </a: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blackWhite">
            <a:xfrm>
              <a:off x="3696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blackWhite">
            <a:xfrm>
              <a:off x="3888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blackWhite">
            <a:xfrm>
              <a:off x="408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blackWhite">
            <a:xfrm>
              <a:off x="3504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A</a:t>
              </a: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blackWhite">
            <a:xfrm>
              <a:off x="3696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blackWhite">
            <a:xfrm>
              <a:off x="3888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blackWhite">
            <a:xfrm>
              <a:off x="4080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blackWhite">
            <a:xfrm>
              <a:off x="3504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A</a:t>
              </a: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blackWhite">
            <a:xfrm>
              <a:off x="3696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3" name="Rectangle 61"/>
            <p:cNvSpPr>
              <a:spLocks noChangeArrowheads="1"/>
            </p:cNvSpPr>
            <p:nvPr/>
          </p:nvSpPr>
          <p:spPr bwMode="blackWhite">
            <a:xfrm>
              <a:off x="3888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blackWhite">
            <a:xfrm>
              <a:off x="4080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blackWhite">
            <a:xfrm>
              <a:off x="3504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A</a:t>
              </a:r>
            </a:p>
          </p:txBody>
        </p:sp>
        <p:sp>
          <p:nvSpPr>
            <p:cNvPr id="66" name="Rectangle 64"/>
            <p:cNvSpPr>
              <a:spLocks noChangeArrowheads="1"/>
            </p:cNvSpPr>
            <p:nvPr/>
          </p:nvSpPr>
          <p:spPr bwMode="blackWhite">
            <a:xfrm>
              <a:off x="3696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7" name="Rectangle 65"/>
            <p:cNvSpPr>
              <a:spLocks noChangeArrowheads="1"/>
            </p:cNvSpPr>
            <p:nvPr/>
          </p:nvSpPr>
          <p:spPr bwMode="blackWhite">
            <a:xfrm>
              <a:off x="3888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68" name="Rectangle 66"/>
            <p:cNvSpPr>
              <a:spLocks noChangeArrowheads="1"/>
            </p:cNvSpPr>
            <p:nvPr/>
          </p:nvSpPr>
          <p:spPr bwMode="blackWhite">
            <a:xfrm>
              <a:off x="4080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69" name="Line 67"/>
          <p:cNvSpPr>
            <a:spLocks noChangeShapeType="1"/>
          </p:cNvSpPr>
          <p:nvPr/>
        </p:nvSpPr>
        <p:spPr bwMode="blackWhite">
          <a:xfrm>
            <a:off x="4152900" y="2133600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0" name="Text Box 68"/>
          <p:cNvSpPr txBox="1">
            <a:spLocks noChangeArrowheads="1"/>
          </p:cNvSpPr>
          <p:nvPr/>
        </p:nvSpPr>
        <p:spPr bwMode="blackWhite">
          <a:xfrm>
            <a:off x="4441825" y="1766888"/>
            <a:ext cx="12001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>
                <a:solidFill>
                  <a:prstClr val="black"/>
                </a:solidFill>
                <a:latin typeface="Times New Roman" charset="0"/>
                <a:cs typeface="Times New Roman" charset="0"/>
              </a:rPr>
              <a:t>Broadcast</a:t>
            </a:r>
            <a:endParaRPr lang="en-US" sz="2400" b="0">
              <a:solidFill>
                <a:prstClr val="black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1" name="Line 69"/>
          <p:cNvSpPr>
            <a:spLocks noChangeShapeType="1"/>
          </p:cNvSpPr>
          <p:nvPr/>
        </p:nvSpPr>
        <p:spPr bwMode="blackWhite">
          <a:xfrm>
            <a:off x="4229100" y="43434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2" name="Line 70"/>
          <p:cNvSpPr>
            <a:spLocks noChangeShapeType="1"/>
          </p:cNvSpPr>
          <p:nvPr/>
        </p:nvSpPr>
        <p:spPr bwMode="blackWhite">
          <a:xfrm>
            <a:off x="4229100" y="5257800"/>
            <a:ext cx="16002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Text Box 71"/>
          <p:cNvSpPr txBox="1">
            <a:spLocks noChangeArrowheads="1"/>
          </p:cNvSpPr>
          <p:nvPr/>
        </p:nvSpPr>
        <p:spPr bwMode="blackWhite">
          <a:xfrm>
            <a:off x="4518025" y="3976688"/>
            <a:ext cx="889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>
                <a:solidFill>
                  <a:prstClr val="black"/>
                </a:solidFill>
                <a:latin typeface="Times New Roman" charset="0"/>
                <a:cs typeface="Times New Roman" charset="0"/>
              </a:rPr>
              <a:t>Scatter</a:t>
            </a:r>
            <a:endParaRPr lang="en-US" sz="2400" b="0">
              <a:solidFill>
                <a:prstClr val="black"/>
              </a:solidFill>
              <a:latin typeface="Times New Roman" charset="0"/>
              <a:cs typeface="Times New Roman" charset="0"/>
            </a:endParaRPr>
          </a:p>
        </p:txBody>
      </p:sp>
      <p:sp>
        <p:nvSpPr>
          <p:cNvPr id="74" name="Text Box 72"/>
          <p:cNvSpPr txBox="1">
            <a:spLocks noChangeArrowheads="1"/>
          </p:cNvSpPr>
          <p:nvPr/>
        </p:nvSpPr>
        <p:spPr bwMode="blackWhite">
          <a:xfrm>
            <a:off x="4533900" y="4876800"/>
            <a:ext cx="8747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>
                <a:solidFill>
                  <a:prstClr val="black"/>
                </a:solidFill>
                <a:latin typeface="Times New Roman" charset="0"/>
                <a:cs typeface="Times New Roman" charset="0"/>
              </a:rPr>
              <a:t>Gather</a:t>
            </a:r>
            <a:endParaRPr lang="en-US" sz="2400" b="0">
              <a:solidFill>
                <a:prstClr val="black"/>
              </a:solidFill>
              <a:latin typeface="Times New Roman" charset="0"/>
              <a:cs typeface="Times New Roman" charset="0"/>
            </a:endParaRPr>
          </a:p>
        </p:txBody>
      </p:sp>
      <p:grpSp>
        <p:nvGrpSpPr>
          <p:cNvPr id="75" name="Group 73"/>
          <p:cNvGrpSpPr>
            <a:grpSpLocks/>
          </p:cNvGrpSpPr>
          <p:nvPr/>
        </p:nvGrpSpPr>
        <p:grpSpPr bwMode="auto">
          <a:xfrm>
            <a:off x="1752600" y="1524000"/>
            <a:ext cx="952500" cy="3962400"/>
            <a:chOff x="696" y="1344"/>
            <a:chExt cx="600" cy="2496"/>
          </a:xfrm>
        </p:grpSpPr>
        <p:sp>
          <p:nvSpPr>
            <p:cNvPr id="76" name="Rectangle 74"/>
            <p:cNvSpPr>
              <a:spLocks noChangeArrowheads="1"/>
            </p:cNvSpPr>
            <p:nvPr/>
          </p:nvSpPr>
          <p:spPr bwMode="blackWhite">
            <a:xfrm>
              <a:off x="110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A</a:t>
              </a:r>
            </a:p>
          </p:txBody>
        </p:sp>
        <p:sp>
          <p:nvSpPr>
            <p:cNvPr id="77" name="Rectangle 75"/>
            <p:cNvSpPr>
              <a:spLocks noChangeArrowheads="1"/>
            </p:cNvSpPr>
            <p:nvPr/>
          </p:nvSpPr>
          <p:spPr bwMode="blackWhite">
            <a:xfrm>
              <a:off x="1104" y="292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A</a:t>
              </a:r>
            </a:p>
          </p:txBody>
        </p:sp>
        <p:sp>
          <p:nvSpPr>
            <p:cNvPr id="78" name="Rectangle 76"/>
            <p:cNvSpPr>
              <a:spLocks noChangeArrowheads="1"/>
            </p:cNvSpPr>
            <p:nvPr/>
          </p:nvSpPr>
          <p:spPr bwMode="blackWhite">
            <a:xfrm>
              <a:off x="1104" y="316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9" name="Rectangle 77"/>
            <p:cNvSpPr>
              <a:spLocks noChangeArrowheads="1"/>
            </p:cNvSpPr>
            <p:nvPr/>
          </p:nvSpPr>
          <p:spPr bwMode="blackWhite">
            <a:xfrm>
              <a:off x="1104" y="364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0" name="Rectangle 78"/>
            <p:cNvSpPr>
              <a:spLocks noChangeArrowheads="1"/>
            </p:cNvSpPr>
            <p:nvPr/>
          </p:nvSpPr>
          <p:spPr bwMode="blackWhite">
            <a:xfrm>
              <a:off x="1104" y="3408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grpSp>
          <p:nvGrpSpPr>
            <p:cNvPr id="81" name="Group 79"/>
            <p:cNvGrpSpPr>
              <a:grpSpLocks/>
            </p:cNvGrpSpPr>
            <p:nvPr/>
          </p:nvGrpSpPr>
          <p:grpSpPr bwMode="auto">
            <a:xfrm>
              <a:off x="696" y="1344"/>
              <a:ext cx="268" cy="931"/>
              <a:chOff x="566" y="1320"/>
              <a:chExt cx="268" cy="931"/>
            </a:xfrm>
          </p:grpSpPr>
          <p:sp>
            <p:nvSpPr>
              <p:cNvPr id="87" name="Text Box 80"/>
              <p:cNvSpPr txBox="1">
                <a:spLocks noChangeArrowheads="1"/>
              </p:cNvSpPr>
              <p:nvPr/>
            </p:nvSpPr>
            <p:spPr bwMode="blackWhite">
              <a:xfrm>
                <a:off x="566" y="13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P0</a:t>
                </a:r>
              </a:p>
            </p:txBody>
          </p:sp>
          <p:sp>
            <p:nvSpPr>
              <p:cNvPr id="88" name="Text Box 81"/>
              <p:cNvSpPr txBox="1">
                <a:spLocks noChangeArrowheads="1"/>
              </p:cNvSpPr>
              <p:nvPr/>
            </p:nvSpPr>
            <p:spPr bwMode="blackWhite">
              <a:xfrm>
                <a:off x="566" y="154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P1</a:t>
                </a:r>
              </a:p>
            </p:txBody>
          </p:sp>
          <p:sp>
            <p:nvSpPr>
              <p:cNvPr id="89" name="Text Box 82"/>
              <p:cNvSpPr txBox="1">
                <a:spLocks noChangeArrowheads="1"/>
              </p:cNvSpPr>
              <p:nvPr/>
            </p:nvSpPr>
            <p:spPr bwMode="blackWhite">
              <a:xfrm>
                <a:off x="566" y="178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P2</a:t>
                </a:r>
              </a:p>
            </p:txBody>
          </p:sp>
          <p:sp>
            <p:nvSpPr>
              <p:cNvPr id="90" name="Text Box 83"/>
              <p:cNvSpPr txBox="1">
                <a:spLocks noChangeArrowheads="1"/>
              </p:cNvSpPr>
              <p:nvPr/>
            </p:nvSpPr>
            <p:spPr bwMode="blackWhite">
              <a:xfrm>
                <a:off x="566" y="20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P3</a:t>
                </a:r>
              </a:p>
            </p:txBody>
          </p:sp>
        </p:grpSp>
        <p:grpSp>
          <p:nvGrpSpPr>
            <p:cNvPr id="82" name="Group 84"/>
            <p:cNvGrpSpPr>
              <a:grpSpLocks/>
            </p:cNvGrpSpPr>
            <p:nvPr/>
          </p:nvGrpSpPr>
          <p:grpSpPr bwMode="auto">
            <a:xfrm>
              <a:off x="696" y="2880"/>
              <a:ext cx="268" cy="931"/>
              <a:chOff x="566" y="1320"/>
              <a:chExt cx="268" cy="931"/>
            </a:xfrm>
          </p:grpSpPr>
          <p:sp>
            <p:nvSpPr>
              <p:cNvPr id="83" name="Text Box 85"/>
              <p:cNvSpPr txBox="1">
                <a:spLocks noChangeArrowheads="1"/>
              </p:cNvSpPr>
              <p:nvPr/>
            </p:nvSpPr>
            <p:spPr bwMode="blackWhite">
              <a:xfrm>
                <a:off x="566" y="13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P0</a:t>
                </a:r>
              </a:p>
            </p:txBody>
          </p:sp>
          <p:sp>
            <p:nvSpPr>
              <p:cNvPr id="84" name="Text Box 86"/>
              <p:cNvSpPr txBox="1">
                <a:spLocks noChangeArrowheads="1"/>
              </p:cNvSpPr>
              <p:nvPr/>
            </p:nvSpPr>
            <p:spPr bwMode="blackWhite">
              <a:xfrm>
                <a:off x="566" y="154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P1</a:t>
                </a:r>
              </a:p>
            </p:txBody>
          </p:sp>
          <p:sp>
            <p:nvSpPr>
              <p:cNvPr id="85" name="Text Box 87"/>
              <p:cNvSpPr txBox="1">
                <a:spLocks noChangeArrowheads="1"/>
              </p:cNvSpPr>
              <p:nvPr/>
            </p:nvSpPr>
            <p:spPr bwMode="blackWhite">
              <a:xfrm>
                <a:off x="566" y="178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P2</a:t>
                </a:r>
              </a:p>
            </p:txBody>
          </p:sp>
          <p:sp>
            <p:nvSpPr>
              <p:cNvPr id="86" name="Text Box 88"/>
              <p:cNvSpPr txBox="1">
                <a:spLocks noChangeArrowheads="1"/>
              </p:cNvSpPr>
              <p:nvPr/>
            </p:nvSpPr>
            <p:spPr bwMode="blackWhite">
              <a:xfrm>
                <a:off x="566" y="20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74365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Collective Data Movement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>
            <a:grpSpLocks/>
          </p:cNvGrpSpPr>
          <p:nvPr/>
        </p:nvGrpSpPr>
        <p:grpSpPr bwMode="auto">
          <a:xfrm>
            <a:off x="2035175" y="1856764"/>
            <a:ext cx="1219200" cy="304800"/>
            <a:chOff x="1104" y="1344"/>
            <a:chExt cx="768" cy="192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blackWhite">
            <a:xfrm>
              <a:off x="1104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A</a:t>
              </a: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blackWhite">
            <a:xfrm>
              <a:off x="1296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blackWhite">
            <a:xfrm>
              <a:off x="1488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blackWhite">
            <a:xfrm>
              <a:off x="1680" y="134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2035175" y="2206014"/>
            <a:ext cx="1219200" cy="304800"/>
            <a:chOff x="1104" y="1584"/>
            <a:chExt cx="768" cy="192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blackWhite">
            <a:xfrm>
              <a:off x="1104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B</a:t>
              </a: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blackWhite">
            <a:xfrm>
              <a:off x="1296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blackWhite">
            <a:xfrm>
              <a:off x="1488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blackWhite">
            <a:xfrm>
              <a:off x="1680" y="158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2035175" y="2968014"/>
            <a:ext cx="1219200" cy="304800"/>
            <a:chOff x="1104" y="2064"/>
            <a:chExt cx="768" cy="192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blackWhite">
            <a:xfrm>
              <a:off x="1104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D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blackWhite">
            <a:xfrm>
              <a:off x="1296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blackWhite">
            <a:xfrm>
              <a:off x="1488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blackWhite">
            <a:xfrm>
              <a:off x="1680" y="206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9" name="Group 18"/>
          <p:cNvGrpSpPr>
            <a:grpSpLocks/>
          </p:cNvGrpSpPr>
          <p:nvPr/>
        </p:nvGrpSpPr>
        <p:grpSpPr bwMode="auto">
          <a:xfrm>
            <a:off x="2035175" y="2587014"/>
            <a:ext cx="1219200" cy="304800"/>
            <a:chOff x="1104" y="1824"/>
            <a:chExt cx="768" cy="192"/>
          </a:xfrm>
        </p:grpSpPr>
        <p:sp>
          <p:nvSpPr>
            <p:cNvPr id="20" name="Rectangle 19"/>
            <p:cNvSpPr>
              <a:spLocks noChangeArrowheads="1"/>
            </p:cNvSpPr>
            <p:nvPr/>
          </p:nvSpPr>
          <p:spPr bwMode="blackWhite">
            <a:xfrm>
              <a:off x="1104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prstClr val="white"/>
                  </a:solidFill>
                  <a:latin typeface="Times New Roman" charset="0"/>
                  <a:ea typeface="ＭＳ Ｐゴシック" charset="0"/>
                  <a:cs typeface="Times New Roman" charset="0"/>
                </a:rPr>
                <a:t>C</a:t>
              </a: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blackWhite">
            <a:xfrm>
              <a:off x="1296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blackWhite">
            <a:xfrm>
              <a:off x="1488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blackWhite">
            <a:xfrm>
              <a:off x="1680" y="1824"/>
              <a:ext cx="192" cy="192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24" name="Rectangle 23"/>
          <p:cNvSpPr>
            <a:spLocks noChangeArrowheads="1"/>
          </p:cNvSpPr>
          <p:nvPr/>
        </p:nvSpPr>
        <p:spPr bwMode="blackWhite">
          <a:xfrm>
            <a:off x="5845175" y="4377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A0</a:t>
            </a: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blackWhite">
          <a:xfrm>
            <a:off x="6149975" y="4377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B0</a:t>
            </a: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blackWhite">
          <a:xfrm>
            <a:off x="6454775" y="4377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C0</a:t>
            </a: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blackWhite">
          <a:xfrm>
            <a:off x="6759575" y="4377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D0</a:t>
            </a: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blackWhite">
          <a:xfrm>
            <a:off x="5845175" y="4758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A1</a:t>
            </a: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blackWhite">
          <a:xfrm>
            <a:off x="6149975" y="4758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B1</a:t>
            </a: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blackWhite">
          <a:xfrm>
            <a:off x="6454775" y="4758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C1</a:t>
            </a: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blackWhite">
          <a:xfrm>
            <a:off x="6759575" y="4758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D1</a:t>
            </a: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blackWhite">
          <a:xfrm>
            <a:off x="5845175" y="5520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A3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blackWhite">
          <a:xfrm>
            <a:off x="6149975" y="5520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B3</a:t>
            </a:r>
          </a:p>
        </p:txBody>
      </p:sp>
      <p:sp>
        <p:nvSpPr>
          <p:cNvPr id="34" name="Rectangle 33"/>
          <p:cNvSpPr>
            <a:spLocks noChangeArrowheads="1"/>
          </p:cNvSpPr>
          <p:nvPr/>
        </p:nvSpPr>
        <p:spPr bwMode="blackWhite">
          <a:xfrm>
            <a:off x="6454775" y="5520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C3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blackWhite">
          <a:xfrm>
            <a:off x="6759575" y="5520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D3</a:t>
            </a: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blackWhite">
          <a:xfrm>
            <a:off x="5845175" y="5139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A2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blackWhite">
          <a:xfrm>
            <a:off x="6149975" y="5139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B2</a:t>
            </a: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blackWhite">
          <a:xfrm>
            <a:off x="6454775" y="5139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C2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blackWhite">
          <a:xfrm>
            <a:off x="6759575" y="5139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D2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blackWhite">
          <a:xfrm>
            <a:off x="2035175" y="4377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A0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blackWhite">
          <a:xfrm>
            <a:off x="2339975" y="4377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A1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blackWhite">
          <a:xfrm>
            <a:off x="2644775" y="4377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A2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blackWhite">
          <a:xfrm>
            <a:off x="2949575" y="4377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A3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blackWhite">
          <a:xfrm>
            <a:off x="2035175" y="4758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B0</a:t>
            </a:r>
            <a:endParaRPr lang="en-US" sz="1400">
              <a:solidFill>
                <a:prstClr val="white"/>
              </a:solidFill>
              <a:latin typeface="Times New Roman" charset="0"/>
              <a:ea typeface="ＭＳ Ｐゴシック" charset="0"/>
              <a:cs typeface="Times New Roman" charset="0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blackWhite">
          <a:xfrm>
            <a:off x="2339975" y="4758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B1</a:t>
            </a: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blackWhite">
          <a:xfrm>
            <a:off x="2644775" y="4758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B2</a:t>
            </a: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blackWhite">
          <a:xfrm>
            <a:off x="2949575" y="4758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B3</a:t>
            </a: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blackWhite">
          <a:xfrm>
            <a:off x="2035175" y="5520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D0</a:t>
            </a: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blackWhite">
          <a:xfrm>
            <a:off x="2339975" y="5520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D1</a:t>
            </a: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blackWhite">
          <a:xfrm>
            <a:off x="2644775" y="5520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D2</a:t>
            </a: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blackWhite">
          <a:xfrm>
            <a:off x="2949575" y="5520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D3</a:t>
            </a:r>
          </a:p>
        </p:txBody>
      </p:sp>
      <p:sp>
        <p:nvSpPr>
          <p:cNvPr id="52" name="Rectangle 51"/>
          <p:cNvSpPr>
            <a:spLocks noChangeArrowheads="1"/>
          </p:cNvSpPr>
          <p:nvPr/>
        </p:nvSpPr>
        <p:spPr bwMode="blackWhite">
          <a:xfrm>
            <a:off x="2035175" y="5139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C0</a:t>
            </a:r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blackWhite">
          <a:xfrm>
            <a:off x="2339975" y="5139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C1</a:t>
            </a:r>
          </a:p>
        </p:txBody>
      </p:sp>
      <p:sp>
        <p:nvSpPr>
          <p:cNvPr id="54" name="Rectangle 53"/>
          <p:cNvSpPr>
            <a:spLocks noChangeArrowheads="1"/>
          </p:cNvSpPr>
          <p:nvPr/>
        </p:nvSpPr>
        <p:spPr bwMode="blackWhite">
          <a:xfrm>
            <a:off x="2644775" y="5139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C2</a:t>
            </a: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blackWhite">
          <a:xfrm>
            <a:off x="2949575" y="51397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C3</a:t>
            </a: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blackWhite">
          <a:xfrm>
            <a:off x="5845175" y="1863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</a:t>
            </a:r>
          </a:p>
        </p:txBody>
      </p:sp>
      <p:sp>
        <p:nvSpPr>
          <p:cNvPr id="57" name="Rectangle 56"/>
          <p:cNvSpPr>
            <a:spLocks noChangeArrowheads="1"/>
          </p:cNvSpPr>
          <p:nvPr/>
        </p:nvSpPr>
        <p:spPr bwMode="blackWhite">
          <a:xfrm>
            <a:off x="6149975" y="1863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</a:t>
            </a:r>
          </a:p>
        </p:txBody>
      </p:sp>
      <p:sp>
        <p:nvSpPr>
          <p:cNvPr id="58" name="Rectangle 57"/>
          <p:cNvSpPr>
            <a:spLocks noChangeArrowheads="1"/>
          </p:cNvSpPr>
          <p:nvPr/>
        </p:nvSpPr>
        <p:spPr bwMode="blackWhite">
          <a:xfrm>
            <a:off x="6454775" y="1863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</a:t>
            </a:r>
          </a:p>
        </p:txBody>
      </p:sp>
      <p:sp>
        <p:nvSpPr>
          <p:cNvPr id="59" name="Rectangle 58"/>
          <p:cNvSpPr>
            <a:spLocks noChangeArrowheads="1"/>
          </p:cNvSpPr>
          <p:nvPr/>
        </p:nvSpPr>
        <p:spPr bwMode="blackWhite">
          <a:xfrm>
            <a:off x="6759575" y="1863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</a:t>
            </a: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blackWhite">
          <a:xfrm>
            <a:off x="5845175" y="2244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blackWhite">
          <a:xfrm>
            <a:off x="6149975" y="2244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</a:t>
            </a: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blackWhite">
          <a:xfrm>
            <a:off x="6454775" y="2244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</a:t>
            </a: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blackWhite">
          <a:xfrm>
            <a:off x="6759575" y="2244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</a:t>
            </a: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blackWhite">
          <a:xfrm>
            <a:off x="5845175" y="3006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</a:t>
            </a: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blackWhite">
          <a:xfrm>
            <a:off x="6149975" y="3006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</a:t>
            </a: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blackWhite">
          <a:xfrm>
            <a:off x="6454775" y="3006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</a:t>
            </a:r>
          </a:p>
        </p:txBody>
      </p:sp>
      <p:sp>
        <p:nvSpPr>
          <p:cNvPr id="67" name="Rectangle 66"/>
          <p:cNvSpPr>
            <a:spLocks noChangeArrowheads="1"/>
          </p:cNvSpPr>
          <p:nvPr/>
        </p:nvSpPr>
        <p:spPr bwMode="blackWhite">
          <a:xfrm>
            <a:off x="6759575" y="3006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</a:t>
            </a: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blackWhite">
          <a:xfrm>
            <a:off x="5845175" y="2625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A</a:t>
            </a: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blackWhite">
          <a:xfrm>
            <a:off x="6149975" y="2625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B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blackWhite">
          <a:xfrm>
            <a:off x="6454775" y="2625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C</a:t>
            </a: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blackWhite">
          <a:xfrm>
            <a:off x="6759575" y="2625114"/>
            <a:ext cx="304800" cy="3048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bg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prstClr val="white"/>
                </a:solidFill>
                <a:latin typeface="Times New Roman" charset="0"/>
                <a:ea typeface="ＭＳ Ｐゴシック" charset="0"/>
                <a:cs typeface="Times New Roman" charset="0"/>
              </a:rPr>
              <a:t>D</a:t>
            </a:r>
          </a:p>
        </p:txBody>
      </p:sp>
      <p:sp>
        <p:nvSpPr>
          <p:cNvPr id="72" name="Line 71"/>
          <p:cNvSpPr>
            <a:spLocks noChangeShapeType="1"/>
          </p:cNvSpPr>
          <p:nvPr/>
        </p:nvSpPr>
        <p:spPr bwMode="blackWhite">
          <a:xfrm>
            <a:off x="3787775" y="2472714"/>
            <a:ext cx="16764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prstClr val="black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73" name="Text Box 72"/>
          <p:cNvSpPr txBox="1">
            <a:spLocks noChangeArrowheads="1"/>
          </p:cNvSpPr>
          <p:nvPr/>
        </p:nvSpPr>
        <p:spPr bwMode="blackWhite">
          <a:xfrm>
            <a:off x="4076700" y="2106001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accent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b="0" dirty="0" err="1">
                <a:solidFill>
                  <a:prstClr val="black"/>
                </a:solidFill>
                <a:latin typeface="Times New Roman" charset="0"/>
                <a:cs typeface="Times New Roman" charset="0"/>
              </a:rPr>
              <a:t>Allgather</a:t>
            </a:r>
            <a:endParaRPr lang="en-US" sz="2400" b="0" dirty="0">
              <a:solidFill>
                <a:prstClr val="black"/>
              </a:solidFill>
              <a:latin typeface="Times New Roman" charset="0"/>
              <a:cs typeface="Times New Roman" charset="0"/>
            </a:endParaRPr>
          </a:p>
        </p:txBody>
      </p:sp>
      <p:grpSp>
        <p:nvGrpSpPr>
          <p:cNvPr id="74" name="Group 73"/>
          <p:cNvGrpSpPr>
            <a:grpSpLocks/>
          </p:cNvGrpSpPr>
          <p:nvPr/>
        </p:nvGrpSpPr>
        <p:grpSpPr bwMode="auto">
          <a:xfrm>
            <a:off x="3635375" y="4928891"/>
            <a:ext cx="1600200" cy="250"/>
            <a:chOff x="2256" y="2889"/>
            <a:chExt cx="1008" cy="250"/>
          </a:xfrm>
        </p:grpSpPr>
        <p:sp>
          <p:nvSpPr>
            <p:cNvPr id="75" name="Line 74"/>
            <p:cNvSpPr>
              <a:spLocks noChangeShapeType="1"/>
            </p:cNvSpPr>
            <p:nvPr/>
          </p:nvSpPr>
          <p:spPr bwMode="blackWhite">
            <a:xfrm>
              <a:off x="2256" y="3120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76" name="Text Box 75"/>
            <p:cNvSpPr txBox="1">
              <a:spLocks noChangeArrowheads="1"/>
            </p:cNvSpPr>
            <p:nvPr/>
          </p:nvSpPr>
          <p:spPr bwMode="blackWhite">
            <a:xfrm>
              <a:off x="2438" y="2889"/>
              <a:ext cx="60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accent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b="0">
                  <a:solidFill>
                    <a:prstClr val="black"/>
                  </a:solidFill>
                  <a:latin typeface="Times New Roman" charset="0"/>
                  <a:cs typeface="Times New Roman" charset="0"/>
                </a:rPr>
                <a:t>Alltoall</a:t>
              </a:r>
              <a:endParaRPr lang="en-US" sz="2400" b="0">
                <a:solidFill>
                  <a:prstClr val="black"/>
                </a:solidFill>
                <a:latin typeface="Times New Roman" charset="0"/>
                <a:cs typeface="Times New Roman" charset="0"/>
              </a:endParaRPr>
            </a:p>
          </p:txBody>
        </p:sp>
      </p:grpSp>
      <p:grpSp>
        <p:nvGrpSpPr>
          <p:cNvPr id="77" name="Group 76"/>
          <p:cNvGrpSpPr>
            <a:grpSpLocks/>
          </p:cNvGrpSpPr>
          <p:nvPr/>
        </p:nvGrpSpPr>
        <p:grpSpPr bwMode="auto">
          <a:xfrm>
            <a:off x="1387475" y="1863114"/>
            <a:ext cx="425450" cy="3916361"/>
            <a:chOff x="696" y="1344"/>
            <a:chExt cx="268" cy="2467"/>
          </a:xfrm>
        </p:grpSpPr>
        <p:grpSp>
          <p:nvGrpSpPr>
            <p:cNvPr id="78" name="Group 77"/>
            <p:cNvGrpSpPr>
              <a:grpSpLocks/>
            </p:cNvGrpSpPr>
            <p:nvPr/>
          </p:nvGrpSpPr>
          <p:grpSpPr bwMode="auto">
            <a:xfrm>
              <a:off x="696" y="1344"/>
              <a:ext cx="268" cy="931"/>
              <a:chOff x="566" y="1320"/>
              <a:chExt cx="268" cy="931"/>
            </a:xfrm>
          </p:grpSpPr>
          <p:sp>
            <p:nvSpPr>
              <p:cNvPr id="84" name="Text Box 78"/>
              <p:cNvSpPr txBox="1">
                <a:spLocks noChangeArrowheads="1"/>
              </p:cNvSpPr>
              <p:nvPr/>
            </p:nvSpPr>
            <p:spPr bwMode="auto">
              <a:xfrm>
                <a:off x="566" y="13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P0</a:t>
                </a:r>
              </a:p>
            </p:txBody>
          </p:sp>
          <p:sp>
            <p:nvSpPr>
              <p:cNvPr id="85" name="Text Box 79"/>
              <p:cNvSpPr txBox="1">
                <a:spLocks noChangeArrowheads="1"/>
              </p:cNvSpPr>
              <p:nvPr/>
            </p:nvSpPr>
            <p:spPr bwMode="auto">
              <a:xfrm>
                <a:off x="566" y="154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P1</a:t>
                </a:r>
              </a:p>
            </p:txBody>
          </p:sp>
          <p:sp>
            <p:nvSpPr>
              <p:cNvPr id="86" name="Text Box 80"/>
              <p:cNvSpPr txBox="1">
                <a:spLocks noChangeArrowheads="1"/>
              </p:cNvSpPr>
              <p:nvPr/>
            </p:nvSpPr>
            <p:spPr bwMode="auto">
              <a:xfrm>
                <a:off x="566" y="178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P2</a:t>
                </a:r>
              </a:p>
            </p:txBody>
          </p:sp>
          <p:sp>
            <p:nvSpPr>
              <p:cNvPr id="87" name="Text Box 81"/>
              <p:cNvSpPr txBox="1">
                <a:spLocks noChangeArrowheads="1"/>
              </p:cNvSpPr>
              <p:nvPr/>
            </p:nvSpPr>
            <p:spPr bwMode="auto">
              <a:xfrm>
                <a:off x="566" y="20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P3</a:t>
                </a:r>
              </a:p>
            </p:txBody>
          </p:sp>
        </p:grpSp>
        <p:grpSp>
          <p:nvGrpSpPr>
            <p:cNvPr id="79" name="Group 82"/>
            <p:cNvGrpSpPr>
              <a:grpSpLocks/>
            </p:cNvGrpSpPr>
            <p:nvPr/>
          </p:nvGrpSpPr>
          <p:grpSpPr bwMode="auto">
            <a:xfrm>
              <a:off x="696" y="2880"/>
              <a:ext cx="268" cy="931"/>
              <a:chOff x="566" y="1320"/>
              <a:chExt cx="268" cy="931"/>
            </a:xfrm>
          </p:grpSpPr>
          <p:sp>
            <p:nvSpPr>
              <p:cNvPr id="80" name="Text Box 83"/>
              <p:cNvSpPr txBox="1">
                <a:spLocks noChangeArrowheads="1"/>
              </p:cNvSpPr>
              <p:nvPr/>
            </p:nvSpPr>
            <p:spPr bwMode="auto">
              <a:xfrm>
                <a:off x="566" y="13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P0</a:t>
                </a:r>
              </a:p>
            </p:txBody>
          </p:sp>
          <p:sp>
            <p:nvSpPr>
              <p:cNvPr id="81" name="Text Box 84"/>
              <p:cNvSpPr txBox="1">
                <a:spLocks noChangeArrowheads="1"/>
              </p:cNvSpPr>
              <p:nvPr/>
            </p:nvSpPr>
            <p:spPr bwMode="auto">
              <a:xfrm>
                <a:off x="566" y="154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P1</a:t>
                </a:r>
              </a:p>
            </p:txBody>
          </p:sp>
          <p:sp>
            <p:nvSpPr>
              <p:cNvPr id="82" name="Text Box 85"/>
              <p:cNvSpPr txBox="1">
                <a:spLocks noChangeArrowheads="1"/>
              </p:cNvSpPr>
              <p:nvPr/>
            </p:nvSpPr>
            <p:spPr bwMode="auto">
              <a:xfrm>
                <a:off x="566" y="178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P2</a:t>
                </a:r>
              </a:p>
            </p:txBody>
          </p:sp>
          <p:sp>
            <p:nvSpPr>
              <p:cNvPr id="83" name="Text Box 86"/>
              <p:cNvSpPr txBox="1">
                <a:spLocks noChangeArrowheads="1"/>
              </p:cNvSpPr>
              <p:nvPr/>
            </p:nvSpPr>
            <p:spPr bwMode="auto">
              <a:xfrm>
                <a:off x="566" y="2020"/>
                <a:ext cx="26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accent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00" b="0">
                    <a:solidFill>
                      <a:prstClr val="black"/>
                    </a:solidFill>
                    <a:latin typeface="Times New Roman" charset="0"/>
                    <a:cs typeface="Times New Roman" charset="0"/>
                  </a:rPr>
                  <a:t>P3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283062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Collective vs. Point-to-Point Communications</a:t>
            </a: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altLang="en-US" u="sng" dirty="0"/>
              <a:t>All</a:t>
            </a:r>
            <a:r>
              <a:rPr lang="en-US" altLang="en-US" dirty="0"/>
              <a:t> the processes in the communicator must call the same collective function. </a:t>
            </a:r>
          </a:p>
          <a:p>
            <a:pPr lvl="1"/>
            <a:r>
              <a:rPr lang="en-US" altLang="en-US" dirty="0"/>
              <a:t>For example, a program that attempts to match a call to </a:t>
            </a:r>
            <a:r>
              <a:rPr lang="en-US" altLang="en-US" dirty="0" err="1">
                <a:solidFill>
                  <a:srgbClr val="0066FF"/>
                </a:solidFill>
              </a:rPr>
              <a:t>MPI_Reduce</a:t>
            </a:r>
            <a:r>
              <a:rPr lang="en-US" altLang="en-US" dirty="0"/>
              <a:t> on one process with a call to </a:t>
            </a:r>
            <a:r>
              <a:rPr lang="en-US" altLang="en-US" dirty="0" err="1">
                <a:solidFill>
                  <a:srgbClr val="0066FF"/>
                </a:solidFill>
              </a:rPr>
              <a:t>MPI_Recv</a:t>
            </a:r>
            <a:r>
              <a:rPr lang="en-US" altLang="en-US" dirty="0"/>
              <a:t> on another process is erroneous, and, in all likelihood, the program will hang or crash.</a:t>
            </a:r>
          </a:p>
        </p:txBody>
      </p:sp>
      <p:sp>
        <p:nvSpPr>
          <p:cNvPr id="6861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25439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Collective vs. Point-to-Point Communications</a:t>
            </a:r>
          </a:p>
        </p:txBody>
      </p:sp>
      <p:sp>
        <p:nvSpPr>
          <p:cNvPr id="69634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altLang="en-US" dirty="0"/>
              <a:t>The arguments passed by each process to an MPI collective communication must be </a:t>
            </a:r>
            <a:r>
              <a:rPr lang="ja-JP" altLang="en-US" dirty="0"/>
              <a:t>“</a:t>
            </a:r>
            <a:r>
              <a:rPr lang="en-US" altLang="ja-JP" dirty="0"/>
              <a:t>compatible.</a:t>
            </a:r>
            <a:r>
              <a:rPr lang="ja-JP" altLang="en-US" dirty="0"/>
              <a:t>”</a:t>
            </a:r>
            <a:endParaRPr lang="en-US" altLang="ja-JP" dirty="0"/>
          </a:p>
          <a:p>
            <a:pPr lvl="1"/>
            <a:r>
              <a:rPr lang="en-US" altLang="en-US" dirty="0"/>
              <a:t>For example, if one process passes in 0 as the </a:t>
            </a:r>
            <a:r>
              <a:rPr lang="en-US" altLang="en-US" dirty="0" err="1">
                <a:solidFill>
                  <a:srgbClr val="0066FF"/>
                </a:solidFill>
              </a:rPr>
              <a:t>dest_process</a:t>
            </a:r>
            <a:r>
              <a:rPr lang="en-US" altLang="en-US" dirty="0"/>
              <a:t> and another passes in 1, then the outcome of a call to </a:t>
            </a:r>
            <a:r>
              <a:rPr lang="en-US" altLang="en-US" dirty="0" err="1">
                <a:solidFill>
                  <a:srgbClr val="0066FF"/>
                </a:solidFill>
              </a:rPr>
              <a:t>MPI_Reduce</a:t>
            </a:r>
            <a:r>
              <a:rPr lang="en-US" altLang="en-US" dirty="0"/>
              <a:t> is erroneous, and, once again, the program is likely to hang or crash.</a:t>
            </a:r>
          </a:p>
        </p:txBody>
      </p:sp>
      <p:sp>
        <p:nvSpPr>
          <p:cNvPr id="6963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2630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8B5F-7B70-4907-A897-F3E9789F6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Ali-Perseus: Unified and Distributed Communication Framework for Deep  Learning | by Alibaba Cloud | Medium">
            <a:extLst>
              <a:ext uri="{FF2B5EF4-FFF2-40B4-BE49-F238E27FC236}">
                <a16:creationId xmlns:a16="http://schemas.microsoft.com/office/drawing/2014/main" id="{4A0B7616-74B8-4F6F-8ECB-70F706F67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71" y="358905"/>
            <a:ext cx="4146983" cy="2910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roduction to Kubeflow MPI Operator and Industry Adoption - Yuan&amp;#39;s Blog">
            <a:extLst>
              <a:ext uri="{FF2B5EF4-FFF2-40B4-BE49-F238E27FC236}">
                <a16:creationId xmlns:a16="http://schemas.microsoft.com/office/drawing/2014/main" id="{B6F89A31-50DE-4A9A-8D64-2D375D34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72" y="3761475"/>
            <a:ext cx="6410036" cy="2737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7695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Collective vs. Point-to-Point Communications</a:t>
            </a:r>
          </a:p>
        </p:txBody>
      </p:sp>
      <p:sp>
        <p:nvSpPr>
          <p:cNvPr id="70658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altLang="en-US"/>
              <a:t>The </a:t>
            </a:r>
            <a:r>
              <a:rPr lang="en-US" altLang="en-US">
                <a:solidFill>
                  <a:srgbClr val="0066FF"/>
                </a:solidFill>
              </a:rPr>
              <a:t>output_data_p </a:t>
            </a:r>
            <a:r>
              <a:rPr lang="en-US" altLang="en-US"/>
              <a:t>argument is only used on </a:t>
            </a:r>
            <a:r>
              <a:rPr lang="en-US" altLang="en-US">
                <a:solidFill>
                  <a:srgbClr val="0066FF"/>
                </a:solidFill>
              </a:rPr>
              <a:t>dest_process</a:t>
            </a:r>
            <a:r>
              <a:rPr lang="en-US" altLang="en-US"/>
              <a:t>. </a:t>
            </a:r>
            <a:br>
              <a:rPr lang="en-US" altLang="en-US"/>
            </a:br>
            <a:endParaRPr lang="en-US" altLang="en-US"/>
          </a:p>
          <a:p>
            <a:r>
              <a:rPr lang="en-US" altLang="en-US"/>
              <a:t>However, all of the processes still need to pass in an actual argument corresponding to </a:t>
            </a:r>
            <a:r>
              <a:rPr lang="en-US" altLang="en-US">
                <a:solidFill>
                  <a:srgbClr val="0066FF"/>
                </a:solidFill>
              </a:rPr>
              <a:t>output_data_p</a:t>
            </a:r>
            <a:r>
              <a:rPr lang="en-US" altLang="en-US"/>
              <a:t>, even if it</a:t>
            </a:r>
            <a:r>
              <a:rPr lang="ja-JP" altLang="en-US"/>
              <a:t>’</a:t>
            </a:r>
            <a:r>
              <a:rPr lang="en-US" altLang="ja-JP"/>
              <a:t>s just </a:t>
            </a:r>
            <a:r>
              <a:rPr lang="en-US" altLang="ja-JP">
                <a:solidFill>
                  <a:srgbClr val="0066FF"/>
                </a:solidFill>
              </a:rPr>
              <a:t>NULL</a:t>
            </a:r>
            <a:r>
              <a:rPr lang="en-US" altLang="ja-JP"/>
              <a:t>.</a:t>
            </a:r>
            <a:endParaRPr lang="en-US" altLang="en-US"/>
          </a:p>
        </p:txBody>
      </p:sp>
      <p:sp>
        <p:nvSpPr>
          <p:cNvPr id="7065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53518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Collective vs. Point-to-Point Communications</a:t>
            </a:r>
          </a:p>
        </p:txBody>
      </p:sp>
      <p:sp>
        <p:nvSpPr>
          <p:cNvPr id="71682" name="Content Placeholder 2"/>
          <p:cNvSpPr>
            <a:spLocks noGrp="1"/>
          </p:cNvSpPr>
          <p:nvPr>
            <p:ph idx="1"/>
          </p:nvPr>
        </p:nvSpPr>
        <p:spPr>
          <a:xfrm>
            <a:off x="684213" y="1557338"/>
            <a:ext cx="8270875" cy="4679950"/>
          </a:xfrm>
        </p:spPr>
        <p:txBody>
          <a:bodyPr/>
          <a:lstStyle/>
          <a:p>
            <a:r>
              <a:rPr lang="en-US" altLang="en-US" dirty="0"/>
              <a:t>Point-to-point communications are matched on the basis of tags and communicators. </a:t>
            </a:r>
            <a:br>
              <a:rPr lang="en-US" altLang="en-US" dirty="0"/>
            </a:br>
            <a:endParaRPr lang="en-US" altLang="en-US" dirty="0"/>
          </a:p>
          <a:p>
            <a:r>
              <a:rPr lang="en-US" altLang="en-US" dirty="0"/>
              <a:t>Collective communications don</a:t>
            </a:r>
            <a:r>
              <a:rPr lang="ja-JP" altLang="en-US" dirty="0"/>
              <a:t>’</a:t>
            </a:r>
            <a:r>
              <a:rPr lang="en-US" altLang="ja-JP" dirty="0"/>
              <a:t>t use tags. </a:t>
            </a:r>
          </a:p>
          <a:p>
            <a:r>
              <a:rPr lang="en-US" altLang="en-US" dirty="0"/>
              <a:t>They</a:t>
            </a:r>
            <a:r>
              <a:rPr lang="ja-JP" altLang="en-US" dirty="0"/>
              <a:t>’</a:t>
            </a:r>
            <a:r>
              <a:rPr lang="en-US" altLang="ja-JP" dirty="0"/>
              <a:t>re matched solely on the basis of the </a:t>
            </a:r>
            <a:r>
              <a:rPr lang="en-US" altLang="ja-JP" b="1" dirty="0"/>
              <a:t>communicator</a:t>
            </a:r>
            <a:r>
              <a:rPr lang="en-US" altLang="ja-JP" dirty="0"/>
              <a:t> and the </a:t>
            </a:r>
            <a:r>
              <a:rPr lang="en-US" altLang="ja-JP" b="1" dirty="0"/>
              <a:t>order</a:t>
            </a:r>
            <a:r>
              <a:rPr lang="en-US" altLang="ja-JP" dirty="0"/>
              <a:t> in which they</a:t>
            </a:r>
            <a:r>
              <a:rPr lang="ja-JP" altLang="en-US" dirty="0"/>
              <a:t>’</a:t>
            </a:r>
            <a:r>
              <a:rPr lang="en-US" altLang="ja-JP" dirty="0"/>
              <a:t>re </a:t>
            </a:r>
            <a:r>
              <a:rPr lang="en-US" altLang="ja-JP" b="1" dirty="0"/>
              <a:t>called (</a:t>
            </a:r>
            <a:r>
              <a:rPr lang="zh-CN" altLang="en-US" b="1" dirty="0"/>
              <a:t>调用顺序）</a:t>
            </a:r>
            <a:r>
              <a:rPr lang="en-US" altLang="ja-JP" dirty="0"/>
              <a:t>.</a:t>
            </a:r>
            <a:endParaRPr lang="en-US" altLang="en-US" dirty="0"/>
          </a:p>
        </p:txBody>
      </p:sp>
      <p:sp>
        <p:nvSpPr>
          <p:cNvPr id="7168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41400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Example (1)</a:t>
            </a:r>
          </a:p>
        </p:txBody>
      </p:sp>
      <p:sp>
        <p:nvSpPr>
          <p:cNvPr id="7270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7" y="1769207"/>
            <a:ext cx="8569325" cy="124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835636" y="3988434"/>
            <a:ext cx="7780826" cy="216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>
                <a:latin typeface="NimbusRomNo9L-Regu" charset="0"/>
              </a:rPr>
              <a:t>Multiple calls to </a:t>
            </a:r>
            <a:r>
              <a:rPr lang="en-US" altLang="en-US" dirty="0" err="1">
                <a:latin typeface="NimbusMonL-Regu-Extend_850" charset="0"/>
              </a:rPr>
              <a:t>MPI_Reduce</a:t>
            </a:r>
            <a:r>
              <a:rPr lang="en-US" altLang="en-US" dirty="0">
                <a:latin typeface="NimbusMonL-Regu-Extend_850" charset="0"/>
              </a:rPr>
              <a:t>,</a:t>
            </a:r>
          </a:p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dirty="0">
                <a:latin typeface="NimbusRomNo9L-Regu" charset="0"/>
              </a:rPr>
              <a:t>Suppose that each process calls </a:t>
            </a:r>
            <a:r>
              <a:rPr lang="en-US" altLang="en-US" dirty="0" err="1">
                <a:latin typeface="NimbusRomNo9L-Regu" charset="0"/>
              </a:rPr>
              <a:t>MPI_Reduce</a:t>
            </a:r>
            <a:r>
              <a:rPr lang="en-US" altLang="en-US" dirty="0">
                <a:latin typeface="NimbusRomNo9L-Regu" charset="0"/>
              </a:rPr>
              <a:t> with operator MPI_SUM, and destination process 0.</a:t>
            </a:r>
          </a:p>
        </p:txBody>
      </p:sp>
      <p:sp>
        <p:nvSpPr>
          <p:cNvPr id="2" name="矩形 1"/>
          <p:cNvSpPr/>
          <p:nvPr/>
        </p:nvSpPr>
        <p:spPr>
          <a:xfrm>
            <a:off x="2686050" y="2391507"/>
            <a:ext cx="470388" cy="6223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2277207" y="3465214"/>
            <a:ext cx="25497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 = 4</a:t>
            </a:r>
            <a:r>
              <a:rPr lang="zh-CN" altLang="en-US" sz="2800" dirty="0"/>
              <a:t>，</a:t>
            </a:r>
            <a:r>
              <a:rPr lang="en-US" altLang="zh-CN" sz="2800" dirty="0"/>
              <a:t>d = 5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3771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/>
              <a:t>MPI_Allreduce</a:t>
            </a:r>
          </a:p>
        </p:txBody>
      </p:sp>
      <p:sp>
        <p:nvSpPr>
          <p:cNvPr id="75778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303462"/>
          </a:xfrm>
        </p:spPr>
        <p:txBody>
          <a:bodyPr/>
          <a:lstStyle/>
          <a:p>
            <a:r>
              <a:rPr lang="en-US" altLang="en-US"/>
              <a:t>Useful in a situation in which all of the processes need the result of a global sum in order to complete some larger computation.</a:t>
            </a:r>
          </a:p>
        </p:txBody>
      </p:sp>
      <p:sp>
        <p:nvSpPr>
          <p:cNvPr id="75779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578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3357563"/>
            <a:ext cx="7993062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61055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6802" name="Picture 2" descr="f03-08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908050"/>
            <a:ext cx="3987800" cy="518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580063" y="2781300"/>
            <a:ext cx="2671762" cy="10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A global sum followed</a:t>
            </a:r>
            <a:b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by distribution of the</a:t>
            </a:r>
            <a:b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</a:b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result.</a:t>
            </a:r>
          </a:p>
        </p:txBody>
      </p:sp>
    </p:spTree>
    <p:extLst>
      <p:ext uri="{BB962C8B-B14F-4D97-AF65-F5344CB8AC3E}">
        <p14:creationId xmlns:p14="http://schemas.microsoft.com/office/powerpoint/2010/main" val="6939066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7826" name="Picture 2" descr="f03-09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908050"/>
            <a:ext cx="6192838" cy="424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339975" y="5516563"/>
            <a:ext cx="39179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A butterfly-structured global sum.</a:t>
            </a:r>
          </a:p>
        </p:txBody>
      </p:sp>
      <p:pic>
        <p:nvPicPr>
          <p:cNvPr id="77828" name="Picture 2" descr="animals,bugs,butterflies,cropped images,cropped pictures,insects,nature,PNG,transparent background,yell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9688" y="0"/>
            <a:ext cx="1484312" cy="148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33584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Broadcast</a:t>
            </a:r>
          </a:p>
        </p:txBody>
      </p:sp>
      <p:sp>
        <p:nvSpPr>
          <p:cNvPr id="78850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en-US"/>
              <a:t>Data belonging to a single process is sent to all of the processes in the communicator.</a:t>
            </a:r>
          </a:p>
        </p:txBody>
      </p:sp>
      <p:sp>
        <p:nvSpPr>
          <p:cNvPr id="78851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885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141663"/>
            <a:ext cx="7834313" cy="201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21182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Footer Placeholder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79874" name="Picture 2" descr="f03-10-978012374260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25538"/>
            <a:ext cx="7200900" cy="494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3938" y="1268413"/>
            <a:ext cx="333375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A tree-structured broadcast.</a:t>
            </a:r>
          </a:p>
        </p:txBody>
      </p:sp>
      <p:pic>
        <p:nvPicPr>
          <p:cNvPr id="79876" name="Picture 2" descr="conservation,cropped images,cropped pictures,growing,nature,plants,PNG,transparent background,trees,woo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5825" y="260350"/>
            <a:ext cx="1701800" cy="170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0194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en-US"/>
              <a:t>A version of Get_input that uses MPI_Bcast</a:t>
            </a:r>
          </a:p>
        </p:txBody>
      </p:sp>
      <p:sp>
        <p:nvSpPr>
          <p:cNvPr id="8089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08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1557338"/>
            <a:ext cx="7162800" cy="425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0122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distributions</a:t>
            </a:r>
          </a:p>
        </p:txBody>
      </p:sp>
      <p:sp>
        <p:nvSpPr>
          <p:cNvPr id="8192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19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00213"/>
            <a:ext cx="6529388" cy="208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859338" y="4508500"/>
            <a:ext cx="2832100" cy="4000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tx1"/>
              </a:buClr>
              <a:buSzPct val="60000"/>
              <a:buFont typeface="Wingdings" pitchFamily="2" charset="2"/>
              <a:buNone/>
              <a:defRPr/>
            </a:pPr>
            <a:r>
              <a:rPr lang="en-US" sz="2000" i="1" dirty="0">
                <a:solidFill>
                  <a:srgbClr val="FF0000"/>
                </a:solidFill>
                <a:latin typeface="+mj-lt"/>
                <a:ea typeface="+mn-ea"/>
              </a:rPr>
              <a:t>Compute a vector sum.</a:t>
            </a:r>
          </a:p>
        </p:txBody>
      </p:sp>
    </p:spTree>
    <p:extLst>
      <p:ext uri="{BB962C8B-B14F-4D97-AF65-F5344CB8AC3E}">
        <p14:creationId xmlns:p14="http://schemas.microsoft.com/office/powerpoint/2010/main" val="4086597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Hello World! </a:t>
            </a:r>
          </a:p>
        </p:txBody>
      </p:sp>
      <p:sp>
        <p:nvSpPr>
          <p:cNvPr id="235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1438"/>
            <a:ext cx="47529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extBox 5"/>
          <p:cNvSpPr txBox="1">
            <a:spLocks noChangeArrowheads="1"/>
          </p:cNvSpPr>
          <p:nvPr/>
        </p:nvSpPr>
        <p:spPr bwMode="auto">
          <a:xfrm>
            <a:off x="3635375" y="5229225"/>
            <a:ext cx="2500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/>
              <a:t>(a classic)</a:t>
            </a:r>
          </a:p>
        </p:txBody>
      </p:sp>
      <p:pic>
        <p:nvPicPr>
          <p:cNvPr id="23557" name="Picture 4" descr="business,concepts,earth,education,giving,global communications,globes,growths,handful,holding,ideas,iStockphoto,maps,palms,peace symbol,Photographs,planets,topography,world in hand,world map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5" y="3068638"/>
            <a:ext cx="3095625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2695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en-US"/>
              <a:t>Serial implementation of vector addition</a:t>
            </a:r>
          </a:p>
        </p:txBody>
      </p:sp>
      <p:sp>
        <p:nvSpPr>
          <p:cNvPr id="8294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294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89138"/>
            <a:ext cx="816292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37028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938338"/>
          </a:xfrm>
        </p:spPr>
        <p:txBody>
          <a:bodyPr/>
          <a:lstStyle/>
          <a:p>
            <a:r>
              <a:rPr lang="en-US" altLang="en-US"/>
              <a:t>Different partitions of a 12-component vector among 3 processes</a:t>
            </a:r>
          </a:p>
        </p:txBody>
      </p:sp>
      <p:sp>
        <p:nvSpPr>
          <p:cNvPr id="83970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39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67" y="2165961"/>
            <a:ext cx="8375650" cy="259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34231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Partitioning options</a:t>
            </a:r>
          </a:p>
        </p:txBody>
      </p:sp>
      <p:sp>
        <p:nvSpPr>
          <p:cNvPr id="849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Block partitioning</a:t>
            </a:r>
          </a:p>
          <a:p>
            <a:pPr lvl="1"/>
            <a:r>
              <a:rPr lang="en-US" altLang="en-US"/>
              <a:t>Assign blocks of consecutive components to each process.</a:t>
            </a:r>
          </a:p>
          <a:p>
            <a:r>
              <a:rPr lang="en-US" altLang="en-US"/>
              <a:t>Cyclic partitioning</a:t>
            </a:r>
          </a:p>
          <a:p>
            <a:pPr lvl="1"/>
            <a:r>
              <a:rPr lang="en-US" altLang="en-US"/>
              <a:t>Assign components in a round robin fashion.</a:t>
            </a:r>
          </a:p>
          <a:p>
            <a:r>
              <a:rPr lang="en-US" altLang="en-US"/>
              <a:t>Block-cyclic partitioning</a:t>
            </a:r>
          </a:p>
          <a:p>
            <a:pPr lvl="1"/>
            <a:r>
              <a:rPr lang="en-US" altLang="en-US"/>
              <a:t>Use a cyclic distribution of blocks of components.</a:t>
            </a:r>
          </a:p>
        </p:txBody>
      </p:sp>
      <p:sp>
        <p:nvSpPr>
          <p:cNvPr id="8499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67068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1323975"/>
          </a:xfrm>
        </p:spPr>
        <p:txBody>
          <a:bodyPr/>
          <a:lstStyle/>
          <a:p>
            <a:r>
              <a:rPr lang="en-US" altLang="en-US"/>
              <a:t>Parallel implementation of </a:t>
            </a:r>
            <a:br>
              <a:rPr lang="en-US" altLang="en-US"/>
            </a:br>
            <a:r>
              <a:rPr lang="en-US" altLang="en-US"/>
              <a:t>vector addition</a:t>
            </a:r>
          </a:p>
        </p:txBody>
      </p:sp>
      <p:sp>
        <p:nvSpPr>
          <p:cNvPr id="8601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60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73238"/>
            <a:ext cx="7988300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066692" y="243547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伪代码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31542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Scatter</a:t>
            </a:r>
          </a:p>
        </p:txBody>
      </p:sp>
      <p:sp>
        <p:nvSpPr>
          <p:cNvPr id="87042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r>
              <a:rPr lang="en-US" altLang="en-US"/>
              <a:t>MPI_Scatter can be used in a function that reads in an entire vector on process 0 but only sends the needed components to each of the other processes.</a:t>
            </a:r>
          </a:p>
        </p:txBody>
      </p:sp>
      <p:sp>
        <p:nvSpPr>
          <p:cNvPr id="87043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70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357563"/>
            <a:ext cx="5267325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7509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Title 1"/>
          <p:cNvSpPr>
            <a:spLocks noGrp="1"/>
          </p:cNvSpPr>
          <p:nvPr>
            <p:ph type="title"/>
          </p:nvPr>
        </p:nvSpPr>
        <p:spPr>
          <a:xfrm>
            <a:off x="567104" y="116681"/>
            <a:ext cx="7886700" cy="1325563"/>
          </a:xfrm>
        </p:spPr>
        <p:txBody>
          <a:bodyPr/>
          <a:lstStyle/>
          <a:p>
            <a:r>
              <a:rPr lang="en-US" altLang="en-US" dirty="0"/>
              <a:t>Reading and distributing a vector</a:t>
            </a:r>
          </a:p>
        </p:txBody>
      </p:sp>
      <p:sp>
        <p:nvSpPr>
          <p:cNvPr id="88066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806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54" y="1347788"/>
            <a:ext cx="7416800" cy="519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2686050" y="4756638"/>
            <a:ext cx="1208942" cy="290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2686050" y="5595724"/>
            <a:ext cx="1208942" cy="290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91286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Gather</a:t>
            </a:r>
          </a:p>
        </p:txBody>
      </p:sp>
      <p:sp>
        <p:nvSpPr>
          <p:cNvPr id="89090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/>
          <a:lstStyle/>
          <a:p>
            <a:r>
              <a:rPr lang="en-US" altLang="en-US"/>
              <a:t>Collect all of the components of the vector onto process 0, and then process 0 can process all of the components.</a:t>
            </a:r>
          </a:p>
        </p:txBody>
      </p:sp>
      <p:sp>
        <p:nvSpPr>
          <p:cNvPr id="89091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890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2852738"/>
            <a:ext cx="6311900" cy="283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909100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 a distributed vector (1)</a:t>
            </a:r>
          </a:p>
        </p:txBody>
      </p:sp>
      <p:sp>
        <p:nvSpPr>
          <p:cNvPr id="9011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01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1438"/>
            <a:ext cx="7605712" cy="395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69316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Print a distributed vector (2)</a:t>
            </a:r>
          </a:p>
        </p:txBody>
      </p:sp>
      <p:sp>
        <p:nvSpPr>
          <p:cNvPr id="9113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113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676400"/>
            <a:ext cx="8418513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5904036" y="4155586"/>
            <a:ext cx="1411164" cy="29014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3172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Allgather</a:t>
            </a:r>
          </a:p>
        </p:txBody>
      </p:sp>
      <p:sp>
        <p:nvSpPr>
          <p:cNvPr id="92162" name="Content Placeholder 3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087562"/>
          </a:xfrm>
        </p:spPr>
        <p:txBody>
          <a:bodyPr>
            <a:normAutofit fontScale="92500" lnSpcReduction="10000"/>
          </a:bodyPr>
          <a:lstStyle/>
          <a:p>
            <a:r>
              <a:rPr lang="en-US" altLang="en-US"/>
              <a:t>Concatenates the contents of each process</a:t>
            </a:r>
            <a:r>
              <a:rPr lang="ja-JP" altLang="en-US"/>
              <a:t>’</a:t>
            </a:r>
            <a:r>
              <a:rPr lang="en-US" altLang="ja-JP"/>
              <a:t> </a:t>
            </a:r>
            <a:r>
              <a:rPr lang="en-US" altLang="ja-JP">
                <a:solidFill>
                  <a:srgbClr val="0066FF"/>
                </a:solidFill>
              </a:rPr>
              <a:t>send_buf_p</a:t>
            </a:r>
            <a:r>
              <a:rPr lang="en-US" altLang="ja-JP"/>
              <a:t> and stores this in each process</a:t>
            </a:r>
            <a:r>
              <a:rPr lang="ja-JP" altLang="en-US"/>
              <a:t>’</a:t>
            </a:r>
            <a:r>
              <a:rPr lang="en-US" altLang="ja-JP"/>
              <a:t> </a:t>
            </a:r>
            <a:r>
              <a:rPr lang="en-US" altLang="ja-JP">
                <a:solidFill>
                  <a:srgbClr val="0066FF"/>
                </a:solidFill>
              </a:rPr>
              <a:t>recv_buf_p</a:t>
            </a:r>
            <a:r>
              <a:rPr lang="en-US" altLang="ja-JP"/>
              <a:t>. </a:t>
            </a:r>
          </a:p>
          <a:p>
            <a:r>
              <a:rPr lang="en-US" altLang="en-US"/>
              <a:t>As usual, </a:t>
            </a:r>
            <a:r>
              <a:rPr lang="en-US" altLang="en-US">
                <a:solidFill>
                  <a:srgbClr val="0066FF"/>
                </a:solidFill>
              </a:rPr>
              <a:t>recv_count</a:t>
            </a:r>
            <a:r>
              <a:rPr lang="en-US" altLang="en-US"/>
              <a:t> is the amount of data being received from each process.</a:t>
            </a:r>
          </a:p>
        </p:txBody>
      </p:sp>
      <p:sp>
        <p:nvSpPr>
          <p:cNvPr id="92163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789363"/>
            <a:ext cx="5578475" cy="223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23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Finding Out About the Environment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important questions that arise early in a parallel program are:</a:t>
            </a:r>
          </a:p>
          <a:p>
            <a:pPr lvl="1"/>
            <a:r>
              <a:rPr lang="en-US" dirty="0"/>
              <a:t>How many processes are participating in this computation?</a:t>
            </a:r>
          </a:p>
          <a:p>
            <a:pPr lvl="1"/>
            <a:r>
              <a:rPr lang="en-US" dirty="0"/>
              <a:t>Which one am I?</a:t>
            </a:r>
          </a:p>
          <a:p>
            <a:r>
              <a:rPr lang="en-US" dirty="0"/>
              <a:t>MPI provides functions to answer these questions:</a:t>
            </a:r>
          </a:p>
          <a:p>
            <a:pPr lvl="1"/>
            <a:r>
              <a:rPr lang="en-US" dirty="0" err="1"/>
              <a:t>MPI_Comm_size</a:t>
            </a:r>
            <a:r>
              <a:rPr lang="en-US" dirty="0"/>
              <a:t> reports the number of processes.</a:t>
            </a:r>
          </a:p>
          <a:p>
            <a:pPr lvl="1"/>
            <a:r>
              <a:rPr lang="en-US" dirty="0" err="1"/>
              <a:t>MPI_Comm_rank</a:t>
            </a:r>
            <a:r>
              <a:rPr lang="en-US" dirty="0"/>
              <a:t> reports the rank, a number between 0 and size-1, identifying the calling process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8719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AllGather</a:t>
            </a:r>
            <a:endParaRPr lang="en-US" dirty="0"/>
          </a:p>
        </p:txBody>
      </p:sp>
      <p:grpSp>
        <p:nvGrpSpPr>
          <p:cNvPr id="4" name="Group 26"/>
          <p:cNvGrpSpPr>
            <a:grpSpLocks/>
          </p:cNvGrpSpPr>
          <p:nvPr/>
        </p:nvGrpSpPr>
        <p:grpSpPr bwMode="auto">
          <a:xfrm>
            <a:off x="458245" y="1658972"/>
            <a:ext cx="3505200" cy="533400"/>
            <a:chOff x="1056" y="2688"/>
            <a:chExt cx="2208" cy="336"/>
          </a:xfrm>
        </p:grpSpPr>
        <p:sp>
          <p:nvSpPr>
            <p:cNvPr id="5" name="AutoShape 27"/>
            <p:cNvSpPr>
              <a:spLocks noChangeArrowheads="1"/>
            </p:cNvSpPr>
            <p:nvPr/>
          </p:nvSpPr>
          <p:spPr bwMode="auto">
            <a:xfrm>
              <a:off x="1056" y="2736"/>
              <a:ext cx="2208" cy="240"/>
            </a:xfrm>
            <a:prstGeom prst="roundRect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28"/>
            <p:cNvSpPr>
              <a:spLocks noChangeShapeType="1"/>
            </p:cNvSpPr>
            <p:nvPr/>
          </p:nvSpPr>
          <p:spPr bwMode="auto">
            <a:xfrm>
              <a:off x="1104" y="2736"/>
              <a:ext cx="201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Oval 29"/>
            <p:cNvSpPr>
              <a:spLocks noChangeArrowheads="1"/>
            </p:cNvSpPr>
            <p:nvPr/>
          </p:nvSpPr>
          <p:spPr bwMode="auto">
            <a:xfrm>
              <a:off x="1056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Oval 30"/>
            <p:cNvSpPr>
              <a:spLocks noChangeArrowheads="1"/>
            </p:cNvSpPr>
            <p:nvPr/>
          </p:nvSpPr>
          <p:spPr bwMode="auto">
            <a:xfrm>
              <a:off x="1392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31"/>
            <p:cNvSpPr>
              <a:spLocks noChangeArrowheads="1"/>
            </p:cNvSpPr>
            <p:nvPr/>
          </p:nvSpPr>
          <p:spPr bwMode="auto">
            <a:xfrm>
              <a:off x="1680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32"/>
            <p:cNvSpPr>
              <a:spLocks noChangeArrowheads="1"/>
            </p:cNvSpPr>
            <p:nvPr/>
          </p:nvSpPr>
          <p:spPr bwMode="auto">
            <a:xfrm>
              <a:off x="1968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33"/>
            <p:cNvSpPr>
              <a:spLocks noChangeArrowheads="1"/>
            </p:cNvSpPr>
            <p:nvPr/>
          </p:nvSpPr>
          <p:spPr bwMode="auto">
            <a:xfrm>
              <a:off x="2256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34"/>
            <p:cNvSpPr>
              <a:spLocks noChangeArrowheads="1"/>
            </p:cNvSpPr>
            <p:nvPr/>
          </p:nvSpPr>
          <p:spPr bwMode="auto">
            <a:xfrm>
              <a:off x="2544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35"/>
            <p:cNvSpPr>
              <a:spLocks noChangeArrowheads="1"/>
            </p:cNvSpPr>
            <p:nvPr/>
          </p:nvSpPr>
          <p:spPr bwMode="auto">
            <a:xfrm>
              <a:off x="2832" y="2688"/>
              <a:ext cx="96" cy="9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Oval 36"/>
            <p:cNvSpPr>
              <a:spLocks noChangeArrowheads="1"/>
            </p:cNvSpPr>
            <p:nvPr/>
          </p:nvSpPr>
          <p:spPr bwMode="auto">
            <a:xfrm>
              <a:off x="3120" y="2928"/>
              <a:ext cx="96" cy="96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accent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TextBox 5"/>
          <p:cNvSpPr txBox="1"/>
          <p:nvPr/>
        </p:nvSpPr>
        <p:spPr>
          <a:xfrm>
            <a:off x="4292948" y="1142656"/>
            <a:ext cx="465226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2000" b="1" dirty="0"/>
              <a:t>At time t</a:t>
            </a:r>
            <a:r>
              <a:rPr lang="en-US" sz="2000" dirty="0"/>
              <a:t>: </a:t>
            </a:r>
            <a:r>
              <a:rPr lang="en-US" sz="2000" b="1" dirty="0"/>
              <a:t>send</a:t>
            </a:r>
            <a:r>
              <a:rPr lang="en-US" sz="2000" dirty="0"/>
              <a:t> the data you received at time t-1 </a:t>
            </a:r>
            <a:r>
              <a:rPr lang="en-US" sz="2000" b="1" dirty="0"/>
              <a:t>to</a:t>
            </a:r>
            <a:r>
              <a:rPr lang="en-US" sz="2000" dirty="0"/>
              <a:t> your </a:t>
            </a:r>
            <a:r>
              <a:rPr lang="en-US" sz="2000" b="1" dirty="0"/>
              <a:t>right</a:t>
            </a:r>
            <a:r>
              <a:rPr lang="en-US" sz="2000" dirty="0"/>
              <a:t>, and </a:t>
            </a:r>
            <a:r>
              <a:rPr lang="en-US" sz="2000" b="1" dirty="0"/>
              <a:t>receive</a:t>
            </a:r>
            <a:r>
              <a:rPr lang="en-US" sz="2000" dirty="0"/>
              <a:t> new data </a:t>
            </a:r>
            <a:r>
              <a:rPr lang="en-US" sz="2000" b="1" dirty="0"/>
              <a:t>from</a:t>
            </a:r>
            <a:r>
              <a:rPr lang="en-US" sz="2000" dirty="0"/>
              <a:t> your </a:t>
            </a:r>
            <a:r>
              <a:rPr lang="en-US" sz="2000" b="1" dirty="0"/>
              <a:t>left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10000"/>
              </a:lnSpc>
              <a:buFont typeface="Arial" charset="0"/>
              <a:buChar char="•"/>
            </a:pPr>
            <a:r>
              <a:rPr lang="en-US" sz="2000" b="1" dirty="0"/>
              <a:t>At time 0</a:t>
            </a:r>
            <a:r>
              <a:rPr lang="en-US" sz="2000" dirty="0"/>
              <a:t>, send your original data</a:t>
            </a:r>
          </a:p>
          <a:p>
            <a:pPr marL="285750" indent="-285750">
              <a:lnSpc>
                <a:spcPct val="110000"/>
              </a:lnSpc>
              <a:buFont typeface="Arial" charset="0"/>
              <a:buChar char="•"/>
            </a:pPr>
            <a:r>
              <a:rPr lang="en-US" sz="2000" dirty="0"/>
              <a:t>Optimal bandwidth, high latency</a:t>
            </a:r>
          </a:p>
        </p:txBody>
      </p:sp>
      <p:sp>
        <p:nvSpPr>
          <p:cNvPr id="16" name="TextBox 17"/>
          <p:cNvSpPr txBox="1"/>
          <p:nvPr/>
        </p:nvSpPr>
        <p:spPr>
          <a:xfrm>
            <a:off x="665165" y="1245707"/>
            <a:ext cx="3256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Ring Algorithm</a:t>
            </a:r>
          </a:p>
        </p:txBody>
      </p:sp>
      <p:sp>
        <p:nvSpPr>
          <p:cNvPr id="17" name="TextBox 18"/>
          <p:cNvSpPr txBox="1"/>
          <p:nvPr/>
        </p:nvSpPr>
        <p:spPr>
          <a:xfrm>
            <a:off x="534445" y="2195588"/>
            <a:ext cx="6414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</a:t>
            </a:r>
            <a:r>
              <a:rPr lang="en-US" sz="2000" b="1" baseline="-25000" dirty="0"/>
              <a:t>ring</a:t>
            </a:r>
            <a:r>
              <a:rPr lang="en-US" sz="2000" b="1" dirty="0"/>
              <a:t> = α (p-1) + β n (p-1)/p</a:t>
            </a:r>
          </a:p>
          <a:p>
            <a:r>
              <a:rPr lang="en-US" sz="2000" b="1" dirty="0"/>
              <a:t>α ：latency </a:t>
            </a:r>
          </a:p>
          <a:p>
            <a:r>
              <a:rPr lang="en-US" sz="2000" b="1" dirty="0"/>
              <a:t>β：time to transmit a byte</a:t>
            </a:r>
          </a:p>
          <a:p>
            <a:r>
              <a:rPr lang="en-US" sz="2000" b="1" dirty="0"/>
              <a:t>n: number of bytes of all processes</a:t>
            </a:r>
          </a:p>
          <a:p>
            <a:r>
              <a:rPr lang="en-US" sz="2000" b="1" dirty="0"/>
              <a:t>p: number of processes</a:t>
            </a:r>
          </a:p>
          <a:p>
            <a:endParaRPr lang="en-US" sz="2000" b="1" dirty="0"/>
          </a:p>
        </p:txBody>
      </p:sp>
      <p:pic>
        <p:nvPicPr>
          <p:cNvPr id="18" name="Picture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9" y="4045962"/>
            <a:ext cx="4080420" cy="1870429"/>
          </a:xfrm>
          <a:prstGeom prst="rect">
            <a:avLst/>
          </a:prstGeom>
        </p:spPr>
      </p:pic>
      <p:sp>
        <p:nvSpPr>
          <p:cNvPr id="19" name="TextBox 21"/>
          <p:cNvSpPr txBox="1"/>
          <p:nvPr/>
        </p:nvSpPr>
        <p:spPr>
          <a:xfrm>
            <a:off x="559148" y="3722022"/>
            <a:ext cx="3533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Recursive Doubling Algorithm</a:t>
            </a:r>
          </a:p>
        </p:txBody>
      </p:sp>
      <p:sp>
        <p:nvSpPr>
          <p:cNvPr id="20" name="TextBox 22"/>
          <p:cNvSpPr txBox="1"/>
          <p:nvPr/>
        </p:nvSpPr>
        <p:spPr>
          <a:xfrm>
            <a:off x="4516175" y="3767496"/>
            <a:ext cx="44290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2000" b="1" dirty="0"/>
              <a:t>At time t</a:t>
            </a:r>
            <a:r>
              <a:rPr lang="en-US" sz="2000" dirty="0"/>
              <a:t>: process </a:t>
            </a:r>
            <a:r>
              <a:rPr lang="en-US" sz="2000" dirty="0" err="1"/>
              <a:t>i</a:t>
            </a:r>
            <a:r>
              <a:rPr lang="en-US" sz="2000" dirty="0"/>
              <a:t> exchanges (send/</a:t>
            </a:r>
            <a:r>
              <a:rPr lang="en-US" sz="2000" dirty="0" err="1"/>
              <a:t>recv</a:t>
            </a:r>
            <a:r>
              <a:rPr lang="en-US" sz="2000" dirty="0"/>
              <a:t>) all your current data (its original data plus anything received so far) with process i±2</a:t>
            </a:r>
            <a:r>
              <a:rPr lang="en-US" sz="2000" baseline="30000" dirty="0"/>
              <a:t>t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2000" dirty="0"/>
              <a:t>Data exchanged at each step: n/p, 2n/p, 4n/p,</a:t>
            </a:r>
            <a:r>
              <a:rPr lang="mr-IN" sz="2000" dirty="0"/>
              <a:t>…</a:t>
            </a:r>
            <a:r>
              <a:rPr lang="en-US" sz="2000" dirty="0"/>
              <a:t>, 2</a:t>
            </a:r>
            <a:r>
              <a:rPr lang="en-US" sz="2000" baseline="30000" dirty="0"/>
              <a:t>lg(p)-1 </a:t>
            </a:r>
            <a:r>
              <a:rPr lang="en-US" sz="2000" dirty="0"/>
              <a:t>n/p</a:t>
            </a:r>
          </a:p>
          <a:p>
            <a:pPr marL="285750" indent="-285750">
              <a:lnSpc>
                <a:spcPct val="120000"/>
              </a:lnSpc>
              <a:buFont typeface="Arial" charset="0"/>
              <a:buChar char="•"/>
            </a:pPr>
            <a:r>
              <a:rPr lang="en-US" sz="2000" dirty="0"/>
              <a:t>Tricky for non-power-of-two</a:t>
            </a:r>
          </a:p>
        </p:txBody>
      </p:sp>
      <p:sp>
        <p:nvSpPr>
          <p:cNvPr id="21" name="TextBox 23"/>
          <p:cNvSpPr txBox="1"/>
          <p:nvPr/>
        </p:nvSpPr>
        <p:spPr>
          <a:xfrm>
            <a:off x="665165" y="5995212"/>
            <a:ext cx="6414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/>
              <a:t>T</a:t>
            </a:r>
            <a:r>
              <a:rPr lang="en-US" sz="2000" b="1" baseline="-25000" dirty="0" err="1"/>
              <a:t>rec-dbl</a:t>
            </a:r>
            <a:r>
              <a:rPr lang="en-US" sz="2000" b="1" dirty="0"/>
              <a:t> = α </a:t>
            </a:r>
            <a:r>
              <a:rPr lang="en-US" sz="2000" b="1" dirty="0" err="1"/>
              <a:t>lg</a:t>
            </a:r>
            <a:r>
              <a:rPr lang="en-US" sz="2000" b="1" dirty="0"/>
              <a:t>(p) + β n (p-1)/p</a:t>
            </a:r>
          </a:p>
        </p:txBody>
      </p:sp>
    </p:spTree>
    <p:extLst>
      <p:ext uri="{BB962C8B-B14F-4D97-AF65-F5344CB8AC3E}">
        <p14:creationId xmlns:p14="http://schemas.microsoft.com/office/powerpoint/2010/main" val="54875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8703" y="-19079"/>
            <a:ext cx="7886700" cy="1325563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AllGather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Performance</a:t>
            </a:r>
            <a:endParaRPr lang="en-US" dirty="0"/>
          </a:p>
        </p:txBody>
      </p:sp>
      <p:sp>
        <p:nvSpPr>
          <p:cNvPr id="4" name="TextBox 1"/>
          <p:cNvSpPr txBox="1"/>
          <p:nvPr/>
        </p:nvSpPr>
        <p:spPr>
          <a:xfrm>
            <a:off x="498762" y="942109"/>
            <a:ext cx="8326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/>
              <a:t>Similar ideas are used in other collectives (e.g. </a:t>
            </a:r>
            <a:r>
              <a:rPr lang="en-US" sz="2000" b="1" dirty="0"/>
              <a:t>recursive halving </a:t>
            </a:r>
            <a:r>
              <a:rPr lang="en-US" sz="2000" dirty="0"/>
              <a:t>instead of recursive doubling for </a:t>
            </a:r>
            <a:r>
              <a:rPr lang="en-US" sz="2000" b="1" dirty="0"/>
              <a:t>reduce-scatter</a:t>
            </a:r>
            <a:r>
              <a:rPr lang="en-US" sz="2000" dirty="0"/>
              <a:t>) with different local computations (e.g. for </a:t>
            </a:r>
            <a:r>
              <a:rPr lang="en-US" sz="2000" b="1" dirty="0" err="1"/>
              <a:t>allreduce</a:t>
            </a:r>
            <a:r>
              <a:rPr lang="en-US" sz="2000" dirty="0"/>
              <a:t>, perform a </a:t>
            </a:r>
            <a:r>
              <a:rPr lang="en-US" sz="2000" b="1" dirty="0"/>
              <a:t>local reduction </a:t>
            </a:r>
            <a:r>
              <a:rPr lang="en-US" sz="2000" dirty="0"/>
              <a:t>at each step</a:t>
            </a:r>
            <a:r>
              <a:rPr lang="en-US" sz="2000" b="1" dirty="0"/>
              <a:t> </a:t>
            </a:r>
            <a:r>
              <a:rPr lang="en-US" sz="2000" dirty="0"/>
              <a:t>instead of </a:t>
            </a:r>
            <a:r>
              <a:rPr lang="en-US" sz="2000" b="1" dirty="0"/>
              <a:t>concatenating</a:t>
            </a:r>
            <a:r>
              <a:rPr lang="en-US" sz="2000" dirty="0"/>
              <a:t> data as in </a:t>
            </a:r>
            <a:r>
              <a:rPr lang="en-US" sz="2000" dirty="0" err="1"/>
              <a:t>allgather</a:t>
            </a:r>
            <a:r>
              <a:rPr lang="en-US" sz="2000" dirty="0"/>
              <a:t>)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52" y="2265548"/>
            <a:ext cx="4416140" cy="3797881"/>
          </a:xfrm>
          <a:prstGeom prst="rect">
            <a:avLst/>
          </a:prstGeom>
        </p:spPr>
      </p:pic>
      <p:sp>
        <p:nvSpPr>
          <p:cNvPr id="7" name="Rectangle 29"/>
          <p:cNvSpPr/>
          <p:nvPr/>
        </p:nvSpPr>
        <p:spPr>
          <a:xfrm>
            <a:off x="498762" y="5965773"/>
            <a:ext cx="78139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Thakur, Rajeev, Rolf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Rabenseifner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, and William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Gropp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. "Optimization of collective communication operations in MPICH." 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The International Journal of High Performance Computing Applications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</a:rPr>
              <a:t> 19.1 (2005): 49-66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483938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708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dirty="0">
                <a:ea typeface="+mj-ea"/>
                <a:cs typeface="+mj-cs"/>
              </a:rPr>
              <a:t>MPI Derived Datatype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93186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3187" name="Picture 2" descr="View Detail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2349500"/>
            <a:ext cx="18288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33771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Derived datatypes</a:t>
            </a:r>
          </a:p>
        </p:txBody>
      </p:sp>
      <p:sp>
        <p:nvSpPr>
          <p:cNvPr id="94210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sz="2800" dirty="0"/>
              <a:t>Used to represent any collection of data items in memory by storing both the types of the items and their relative locations in memory.</a:t>
            </a:r>
          </a:p>
          <a:p>
            <a:r>
              <a:rPr lang="en-US" altLang="en-US" sz="2800" dirty="0"/>
              <a:t>The idea is that if a function that sends data knows this information about a collection of data items, it can collect the items from memory before they are sent.</a:t>
            </a:r>
          </a:p>
          <a:p>
            <a:r>
              <a:rPr lang="en-US" altLang="en-US" sz="2800" dirty="0"/>
              <a:t>Similarly, a function that receives data can distribute the items into their correct destinations in memory when they</a:t>
            </a:r>
            <a:r>
              <a:rPr lang="ja-JP" altLang="en-US" sz="2800" dirty="0"/>
              <a:t>’</a:t>
            </a:r>
            <a:r>
              <a:rPr lang="en-US" altLang="ja-JP" sz="2800" dirty="0"/>
              <a:t>re received.</a:t>
            </a:r>
            <a:endParaRPr lang="en-US" altLang="en-US" sz="2800" dirty="0"/>
          </a:p>
        </p:txBody>
      </p:sp>
      <p:sp>
        <p:nvSpPr>
          <p:cNvPr id="9421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776532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Derived datatypes</a:t>
            </a:r>
          </a:p>
        </p:txBody>
      </p:sp>
      <p:sp>
        <p:nvSpPr>
          <p:cNvPr id="95234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2159000"/>
          </a:xfrm>
        </p:spPr>
        <p:txBody>
          <a:bodyPr>
            <a:normAutofit lnSpcReduction="10000"/>
          </a:bodyPr>
          <a:lstStyle/>
          <a:p>
            <a:r>
              <a:rPr lang="en-US" altLang="en-US"/>
              <a:t>Formally, consists of a sequence of basic MPI data types together with a displacement for each of the data types.</a:t>
            </a:r>
          </a:p>
          <a:p>
            <a:r>
              <a:rPr lang="en-US" altLang="en-US"/>
              <a:t>Trapezoidal Rule example:</a:t>
            </a:r>
          </a:p>
        </p:txBody>
      </p:sp>
      <p:sp>
        <p:nvSpPr>
          <p:cNvPr id="95235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3644900"/>
            <a:ext cx="259238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4414838"/>
            <a:ext cx="5489575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37289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/>
              <a:t>MPI_Type create_struct</a:t>
            </a:r>
          </a:p>
        </p:txBody>
      </p:sp>
      <p:sp>
        <p:nvSpPr>
          <p:cNvPr id="96258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en-US"/>
              <a:t>Builds a derived datatype that consists of individual elements that have different basic types.</a:t>
            </a:r>
          </a:p>
        </p:txBody>
      </p:sp>
      <p:sp>
        <p:nvSpPr>
          <p:cNvPr id="9625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626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141663"/>
            <a:ext cx="8410575" cy="183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34945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/>
              <a:t>MPI_Get_address</a:t>
            </a:r>
          </a:p>
        </p:txBody>
      </p:sp>
      <p:sp>
        <p:nvSpPr>
          <p:cNvPr id="97282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>
            <a:normAutofit fontScale="92500" lnSpcReduction="20000"/>
          </a:bodyPr>
          <a:lstStyle/>
          <a:p>
            <a:r>
              <a:rPr lang="en-US" altLang="en-US"/>
              <a:t>Returns the address of the memory location referenced by </a:t>
            </a:r>
            <a:r>
              <a:rPr lang="en-US" altLang="en-US">
                <a:solidFill>
                  <a:srgbClr val="0066FF"/>
                </a:solidFill>
              </a:rPr>
              <a:t>location_p</a:t>
            </a:r>
            <a:r>
              <a:rPr lang="en-US" altLang="en-US"/>
              <a:t>.</a:t>
            </a:r>
          </a:p>
          <a:p>
            <a:r>
              <a:rPr lang="en-US" altLang="en-US"/>
              <a:t>The special type </a:t>
            </a:r>
            <a:r>
              <a:rPr lang="en-US" altLang="en-US">
                <a:solidFill>
                  <a:srgbClr val="0066FF"/>
                </a:solidFill>
              </a:rPr>
              <a:t>MPI_Aint</a:t>
            </a:r>
            <a:r>
              <a:rPr lang="en-US" altLang="en-US"/>
              <a:t> is an integer type that is big enough to store an address on the system.</a:t>
            </a:r>
          </a:p>
        </p:txBody>
      </p:sp>
      <p:sp>
        <p:nvSpPr>
          <p:cNvPr id="97283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728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4149725"/>
            <a:ext cx="740410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11413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Title 1"/>
          <p:cNvSpPr>
            <a:spLocks noGrp="1"/>
          </p:cNvSpPr>
          <p:nvPr>
            <p:ph type="title"/>
          </p:nvPr>
        </p:nvSpPr>
        <p:spPr>
          <a:xfrm>
            <a:off x="539750" y="0"/>
            <a:ext cx="8281988" cy="701675"/>
          </a:xfrm>
        </p:spPr>
        <p:txBody>
          <a:bodyPr/>
          <a:lstStyle/>
          <a:p>
            <a:r>
              <a:rPr lang="en-US" altLang="en-US"/>
              <a:t>MPI_Type_commit</a:t>
            </a:r>
          </a:p>
        </p:txBody>
      </p:sp>
      <p:sp>
        <p:nvSpPr>
          <p:cNvPr id="98306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en-US"/>
              <a:t>Allows the MPI implementation to optimize its internal representation of the datatype for use in communication functions.</a:t>
            </a:r>
          </a:p>
        </p:txBody>
      </p:sp>
      <p:sp>
        <p:nvSpPr>
          <p:cNvPr id="98307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830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3213100"/>
            <a:ext cx="8113713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52417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701675"/>
          </a:xfrm>
        </p:spPr>
        <p:txBody>
          <a:bodyPr/>
          <a:lstStyle/>
          <a:p>
            <a:r>
              <a:rPr lang="en-US" altLang="en-US"/>
              <a:t>MPI_Type_free</a:t>
            </a:r>
          </a:p>
        </p:txBody>
      </p:sp>
      <p:sp>
        <p:nvSpPr>
          <p:cNvPr id="99330" name="Content Placeholder 2"/>
          <p:cNvSpPr>
            <a:spLocks noGrp="1"/>
          </p:cNvSpPr>
          <p:nvPr>
            <p:ph idx="1"/>
          </p:nvPr>
        </p:nvSpPr>
        <p:spPr>
          <a:xfrm>
            <a:off x="684213" y="1125538"/>
            <a:ext cx="8270875" cy="1871662"/>
          </a:xfrm>
        </p:spPr>
        <p:txBody>
          <a:bodyPr/>
          <a:lstStyle/>
          <a:p>
            <a:r>
              <a:rPr lang="en-US" altLang="en-US"/>
              <a:t>When we</a:t>
            </a:r>
            <a:r>
              <a:rPr lang="ja-JP" altLang="en-US"/>
              <a:t>’</a:t>
            </a:r>
            <a:r>
              <a:rPr lang="en-US" altLang="ja-JP"/>
              <a:t>re finished with our new type, this frees any additional storage used.</a:t>
            </a:r>
            <a:endParaRPr lang="en-US" altLang="en-US"/>
          </a:p>
        </p:txBody>
      </p:sp>
      <p:sp>
        <p:nvSpPr>
          <p:cNvPr id="99331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9933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924175"/>
            <a:ext cx="8078787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81362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Get input function with a derived datatype (1)</a:t>
            </a:r>
          </a:p>
        </p:txBody>
      </p:sp>
      <p:sp>
        <p:nvSpPr>
          <p:cNvPr id="100354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03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16113"/>
            <a:ext cx="8408987" cy="261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6396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Identifying MPI processes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ea typeface="+mn-ea"/>
                <a:cs typeface="+mn-cs"/>
              </a:rPr>
              <a:t>Common practice to identify processes by nonnegative integer ranks.</a:t>
            </a:r>
            <a:br>
              <a:rPr lang="en-US" dirty="0">
                <a:ea typeface="+mn-ea"/>
                <a:cs typeface="+mn-cs"/>
              </a:rPr>
            </a:br>
            <a:endParaRPr lang="en-US" dirty="0">
              <a:ea typeface="+mn-ea"/>
              <a:cs typeface="+mn-cs"/>
            </a:endParaRPr>
          </a:p>
          <a:p>
            <a:pPr>
              <a:defRPr/>
            </a:pPr>
            <a:r>
              <a:rPr lang="en-US" i="1" dirty="0">
                <a:solidFill>
                  <a:schemeClr val="accent6"/>
                </a:solidFill>
                <a:ea typeface="+mn-ea"/>
                <a:cs typeface="+mn-cs"/>
              </a:rPr>
              <a:t>p</a:t>
            </a:r>
            <a:r>
              <a:rPr lang="en-US" dirty="0">
                <a:ea typeface="+mn-ea"/>
                <a:cs typeface="+mn-cs"/>
              </a:rPr>
              <a:t> processes are numbered </a:t>
            </a:r>
            <a:r>
              <a:rPr lang="en-US" i="1" dirty="0">
                <a:solidFill>
                  <a:schemeClr val="accent6"/>
                </a:solidFill>
                <a:ea typeface="+mn-ea"/>
                <a:cs typeface="+mn-cs"/>
              </a:rPr>
              <a:t>0, 1, 2, .. p-1</a:t>
            </a: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24579" name="Footer Placeholder 3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57772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/>
              <a:t>Get input function with a derived datatype (2)</a:t>
            </a:r>
          </a:p>
        </p:txBody>
      </p:sp>
      <p:sp>
        <p:nvSpPr>
          <p:cNvPr id="101378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13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916113"/>
            <a:ext cx="8593137" cy="3529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9429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Title 1"/>
          <p:cNvSpPr>
            <a:spLocks noGrp="1"/>
          </p:cNvSpPr>
          <p:nvPr>
            <p:ph type="title"/>
          </p:nvPr>
        </p:nvSpPr>
        <p:spPr>
          <a:xfrm>
            <a:off x="611188" y="0"/>
            <a:ext cx="8281987" cy="1323975"/>
          </a:xfrm>
        </p:spPr>
        <p:txBody>
          <a:bodyPr/>
          <a:lstStyle/>
          <a:p>
            <a:r>
              <a:rPr lang="en-US" altLang="en-US" dirty="0"/>
              <a:t>Get input function with a derived datatype (3)</a:t>
            </a:r>
          </a:p>
        </p:txBody>
      </p:sp>
      <p:sp>
        <p:nvSpPr>
          <p:cNvPr id="102402" name="Footer Placeholder 2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anose="020B0A040201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AU" altLang="en-US" sz="1200" dirty="0"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40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00213"/>
            <a:ext cx="8470900" cy="3744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0759" y="2246923"/>
            <a:ext cx="2592387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7359157" y="4393833"/>
            <a:ext cx="800100" cy="299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7" name="矩形 6"/>
          <p:cNvSpPr/>
          <p:nvPr/>
        </p:nvSpPr>
        <p:spPr>
          <a:xfrm>
            <a:off x="7359157" y="4693374"/>
            <a:ext cx="800100" cy="2995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8" name="矩形 7"/>
          <p:cNvSpPr/>
          <p:nvPr/>
        </p:nvSpPr>
        <p:spPr>
          <a:xfrm>
            <a:off x="7359157" y="4993517"/>
            <a:ext cx="800100" cy="229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" name="矩形 1"/>
          <p:cNvSpPr/>
          <p:nvPr/>
        </p:nvSpPr>
        <p:spPr>
          <a:xfrm>
            <a:off x="6831622" y="5697415"/>
            <a:ext cx="1960686" cy="3604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Network interface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207125" y="4461760"/>
            <a:ext cx="756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 </a:t>
            </a:r>
          </a:p>
          <a:p>
            <a:r>
              <a:rPr lang="en-US" dirty="0"/>
              <a:t>buffer</a:t>
            </a:r>
          </a:p>
        </p:txBody>
      </p:sp>
      <p:cxnSp>
        <p:nvCxnSpPr>
          <p:cNvPr id="9" name="直接箭头连接符 8"/>
          <p:cNvCxnSpPr>
            <a:stCxn id="5" idx="2"/>
            <a:endCxn id="6" idx="0"/>
          </p:cNvCxnSpPr>
          <p:nvPr/>
        </p:nvCxnSpPr>
        <p:spPr>
          <a:xfrm>
            <a:off x="7756953" y="3847123"/>
            <a:ext cx="2254" cy="546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7756952" y="5166079"/>
            <a:ext cx="2254" cy="5467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790436" y="3914747"/>
            <a:ext cx="116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MPI_Bcast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2468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Difference with C </a:t>
            </a:r>
            <a:r>
              <a:rPr lang="en-US" altLang="zh-CN" dirty="0" err="1"/>
              <a:t>Struct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2950" y="1476505"/>
            <a:ext cx="2730012" cy="1669904"/>
          </a:xfrm>
        </p:spPr>
        <p:txBody>
          <a:bodyPr>
            <a:noAutofit/>
          </a:bodyPr>
          <a:lstStyle/>
          <a:p>
            <a:pPr marL="0" indent="0">
              <a:lnSpc>
                <a:spcPct val="50000"/>
              </a:lnSpc>
              <a:buNone/>
            </a:pPr>
            <a:r>
              <a:rPr lang="en-US" sz="1800" dirty="0" err="1"/>
              <a:t>struct</a:t>
            </a:r>
            <a:r>
              <a:rPr lang="en-US" sz="1800" dirty="0"/>
              <a:t> </a:t>
            </a:r>
            <a:r>
              <a:rPr lang="en-US" sz="1800" dirty="0" err="1"/>
              <a:t>range_integral_t</a:t>
            </a:r>
            <a:r>
              <a:rPr lang="en-US" sz="1800" dirty="0"/>
              <a:t> {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   double a;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   double b;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n;</a:t>
            </a:r>
          </a:p>
          <a:p>
            <a:pPr marL="0" indent="0">
              <a:lnSpc>
                <a:spcPct val="50000"/>
              </a:lnSpc>
              <a:buNone/>
            </a:pPr>
            <a:r>
              <a:rPr lang="en-US" sz="1800" dirty="0"/>
              <a:t>};</a:t>
            </a:r>
          </a:p>
        </p:txBody>
      </p:sp>
      <p:sp>
        <p:nvSpPr>
          <p:cNvPr id="4" name="矩形 3"/>
          <p:cNvSpPr/>
          <p:nvPr/>
        </p:nvSpPr>
        <p:spPr>
          <a:xfrm>
            <a:off x="4501660" y="1545092"/>
            <a:ext cx="800100" cy="299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" name="矩形 4"/>
          <p:cNvSpPr/>
          <p:nvPr/>
        </p:nvSpPr>
        <p:spPr>
          <a:xfrm>
            <a:off x="4501660" y="1844633"/>
            <a:ext cx="800100" cy="2995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6" name="矩形 5"/>
          <p:cNvSpPr/>
          <p:nvPr/>
        </p:nvSpPr>
        <p:spPr>
          <a:xfrm>
            <a:off x="4501660" y="2144776"/>
            <a:ext cx="800100" cy="229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3200400" y="1943100"/>
            <a:ext cx="10199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830260" y="2040364"/>
            <a:ext cx="1514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new or </a:t>
            </a:r>
            <a:r>
              <a:rPr lang="en-US" dirty="0" err="1"/>
              <a:t>malloc</a:t>
            </a:r>
            <a:endParaRPr lang="en-US" dirty="0"/>
          </a:p>
        </p:txBody>
      </p:sp>
      <p:sp>
        <p:nvSpPr>
          <p:cNvPr id="16" name="右大括号 15"/>
          <p:cNvSpPr/>
          <p:nvPr/>
        </p:nvSpPr>
        <p:spPr>
          <a:xfrm>
            <a:off x="5433646" y="1545092"/>
            <a:ext cx="272562" cy="864604"/>
          </a:xfrm>
          <a:prstGeom prst="rightBrace">
            <a:avLst>
              <a:gd name="adj1" fmla="val 8333"/>
              <a:gd name="adj2" fmla="val 1034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文本框 16"/>
          <p:cNvSpPr txBox="1"/>
          <p:nvPr/>
        </p:nvSpPr>
        <p:spPr>
          <a:xfrm>
            <a:off x="5775947" y="1441308"/>
            <a:ext cx="3262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en-US" dirty="0" err="1"/>
              <a:t>range_integral_t</a:t>
            </a:r>
            <a:r>
              <a:rPr lang="en-US" dirty="0"/>
              <a:t>* </a:t>
            </a:r>
            <a:r>
              <a:rPr lang="en-US" dirty="0" err="1"/>
              <a:t>range_p</a:t>
            </a:r>
            <a:endParaRPr lang="en-US" dirty="0"/>
          </a:p>
        </p:txBody>
      </p:sp>
      <p:sp>
        <p:nvSpPr>
          <p:cNvPr id="18" name="内容占位符 2"/>
          <p:cNvSpPr txBox="1">
            <a:spLocks/>
          </p:cNvSpPr>
          <p:nvPr/>
        </p:nvSpPr>
        <p:spPr>
          <a:xfrm>
            <a:off x="180241" y="3744834"/>
            <a:ext cx="2730012" cy="1669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 err="1"/>
              <a:t>int</a:t>
            </a:r>
            <a:r>
              <a:rPr lang="en-US" sz="1800" dirty="0"/>
              <a:t> main () {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/>
              <a:t>   double a;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/>
              <a:t>……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/>
              <a:t>   double b;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n;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/>
              <a:t>};</a:t>
            </a: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2377440" y="4413738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5984" y="5411468"/>
            <a:ext cx="2477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MPI_Type_create_struct</a:t>
            </a:r>
            <a:endParaRPr lang="en-US" dirty="0"/>
          </a:p>
          <a:p>
            <a:r>
              <a:rPr lang="en-US" b="1" dirty="0"/>
              <a:t>              Send by </a:t>
            </a:r>
            <a:r>
              <a:rPr lang="en-US" b="1" dirty="0" err="1"/>
              <a:t>Proc</a:t>
            </a:r>
            <a:r>
              <a:rPr lang="en-US" b="1" dirty="0"/>
              <a:t> 0</a:t>
            </a:r>
          </a:p>
        </p:txBody>
      </p:sp>
      <p:sp>
        <p:nvSpPr>
          <p:cNvPr id="22" name="矩形 21"/>
          <p:cNvSpPr/>
          <p:nvPr/>
        </p:nvSpPr>
        <p:spPr>
          <a:xfrm>
            <a:off x="1480036" y="3894389"/>
            <a:ext cx="800100" cy="299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3" name="矩形 22"/>
          <p:cNvSpPr/>
          <p:nvPr/>
        </p:nvSpPr>
        <p:spPr>
          <a:xfrm>
            <a:off x="1480036" y="4334609"/>
            <a:ext cx="800100" cy="2995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4" name="矩形 23"/>
          <p:cNvSpPr/>
          <p:nvPr/>
        </p:nvSpPr>
        <p:spPr>
          <a:xfrm>
            <a:off x="1480036" y="4731464"/>
            <a:ext cx="800100" cy="229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6" name="矩形 25"/>
          <p:cNvSpPr/>
          <p:nvPr/>
        </p:nvSpPr>
        <p:spPr>
          <a:xfrm>
            <a:off x="3034510" y="3959216"/>
            <a:ext cx="800100" cy="299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7" name="矩形 26"/>
          <p:cNvSpPr/>
          <p:nvPr/>
        </p:nvSpPr>
        <p:spPr>
          <a:xfrm>
            <a:off x="3034510" y="4258757"/>
            <a:ext cx="800100" cy="2995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28" name="矩形 27"/>
          <p:cNvSpPr/>
          <p:nvPr/>
        </p:nvSpPr>
        <p:spPr>
          <a:xfrm>
            <a:off x="3034510" y="4558900"/>
            <a:ext cx="800100" cy="229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9" name="矩形 28"/>
          <p:cNvSpPr/>
          <p:nvPr/>
        </p:nvSpPr>
        <p:spPr>
          <a:xfrm>
            <a:off x="4862142" y="3937774"/>
            <a:ext cx="800100" cy="299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0" name="矩形 29"/>
          <p:cNvSpPr/>
          <p:nvPr/>
        </p:nvSpPr>
        <p:spPr>
          <a:xfrm>
            <a:off x="4862142" y="4237315"/>
            <a:ext cx="800100" cy="2995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1" name="矩形 30"/>
          <p:cNvSpPr/>
          <p:nvPr/>
        </p:nvSpPr>
        <p:spPr>
          <a:xfrm>
            <a:off x="4862142" y="4537458"/>
            <a:ext cx="800100" cy="229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2" name="矩形 31"/>
          <p:cNvSpPr/>
          <p:nvPr/>
        </p:nvSpPr>
        <p:spPr>
          <a:xfrm>
            <a:off x="6292359" y="3788004"/>
            <a:ext cx="800100" cy="2995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3" name="矩形 32"/>
          <p:cNvSpPr/>
          <p:nvPr/>
        </p:nvSpPr>
        <p:spPr>
          <a:xfrm>
            <a:off x="6292359" y="4228224"/>
            <a:ext cx="800100" cy="2995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34" name="矩形 33"/>
          <p:cNvSpPr/>
          <p:nvPr/>
        </p:nvSpPr>
        <p:spPr>
          <a:xfrm>
            <a:off x="6292359" y="4625079"/>
            <a:ext cx="800100" cy="22914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6415447" y="5473481"/>
            <a:ext cx="24771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MPI_Type_create_struct</a:t>
            </a:r>
            <a:endParaRPr lang="en-US" dirty="0"/>
          </a:p>
          <a:p>
            <a:r>
              <a:rPr lang="en-US" dirty="0"/>
              <a:t>                </a:t>
            </a:r>
            <a:r>
              <a:rPr lang="en-US" b="1" dirty="0" err="1"/>
              <a:t>Recv</a:t>
            </a:r>
            <a:r>
              <a:rPr lang="en-US" b="1" dirty="0"/>
              <a:t> by </a:t>
            </a:r>
            <a:r>
              <a:rPr lang="en-US" b="1" dirty="0" err="1"/>
              <a:t>Proc</a:t>
            </a:r>
            <a:r>
              <a:rPr lang="en-US" b="1" dirty="0"/>
              <a:t> 1</a:t>
            </a:r>
          </a:p>
        </p:txBody>
      </p:sp>
      <p:sp>
        <p:nvSpPr>
          <p:cNvPr id="36" name="内容占位符 2"/>
          <p:cNvSpPr txBox="1">
            <a:spLocks/>
          </p:cNvSpPr>
          <p:nvPr/>
        </p:nvSpPr>
        <p:spPr>
          <a:xfrm>
            <a:off x="7510957" y="3781855"/>
            <a:ext cx="1527806" cy="1669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 err="1"/>
              <a:t>int</a:t>
            </a:r>
            <a:r>
              <a:rPr lang="en-US" sz="1800" dirty="0"/>
              <a:t> main () {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/>
              <a:t>   double a;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/>
              <a:t>……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/>
              <a:t>   double b;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/>
              <a:t>   </a:t>
            </a:r>
            <a:r>
              <a:rPr lang="en-US" sz="1800" dirty="0" err="1"/>
              <a:t>int</a:t>
            </a:r>
            <a:r>
              <a:rPr lang="en-US" sz="1800" dirty="0"/>
              <a:t> n;</a:t>
            </a:r>
          </a:p>
          <a:p>
            <a:pPr marL="0" indent="0">
              <a:lnSpc>
                <a:spcPct val="50000"/>
              </a:lnSpc>
              <a:buFont typeface="Arial" panose="020B0604020202020204" pitchFamily="34" charset="0"/>
              <a:buNone/>
            </a:pPr>
            <a:r>
              <a:rPr lang="en-US" sz="1800" dirty="0"/>
              <a:t>};</a:t>
            </a: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5706208" y="4363916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4023360" y="4398509"/>
            <a:ext cx="5486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297680" y="3332285"/>
            <a:ext cx="0" cy="256032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4902098" y="4817003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Buffer</a:t>
            </a:r>
            <a:endParaRPr lang="en-US" b="1" dirty="0"/>
          </a:p>
        </p:txBody>
      </p:sp>
      <p:sp>
        <p:nvSpPr>
          <p:cNvPr id="39" name="文本框 38"/>
          <p:cNvSpPr txBox="1"/>
          <p:nvPr/>
        </p:nvSpPr>
        <p:spPr>
          <a:xfrm>
            <a:off x="3034510" y="4817003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Buffer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326950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Other derived datatype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28273"/>
            <a:ext cx="7574573" cy="3252520"/>
          </a:xfrm>
        </p:spPr>
        <p:txBody>
          <a:bodyPr>
            <a:normAutofit/>
          </a:bodyPr>
          <a:lstStyle/>
          <a:p>
            <a:r>
              <a:rPr lang="en-US" sz="2400" dirty="0" err="1"/>
              <a:t>MPI_Type_contiguous</a:t>
            </a:r>
            <a:r>
              <a:rPr lang="en-US" sz="2400" dirty="0"/>
              <a:t> ( </a:t>
            </a:r>
            <a:r>
              <a:rPr lang="en-US" sz="2400" dirty="0" err="1"/>
              <a:t>int</a:t>
            </a:r>
            <a:r>
              <a:rPr lang="en-US" sz="2400" dirty="0"/>
              <a:t> count, </a:t>
            </a:r>
            <a:r>
              <a:rPr lang="en-US" sz="2400" dirty="0" err="1"/>
              <a:t>MPI_Datatype</a:t>
            </a:r>
            <a:r>
              <a:rPr lang="en-US" sz="2400" dirty="0"/>
              <a:t> datatype, </a:t>
            </a:r>
            <a:r>
              <a:rPr lang="en-US" sz="2400" dirty="0" err="1"/>
              <a:t>MPI_Datatype</a:t>
            </a:r>
            <a:r>
              <a:rPr lang="en-US" sz="2400" dirty="0"/>
              <a:t> *</a:t>
            </a:r>
            <a:r>
              <a:rPr lang="en-US" sz="2400" dirty="0" err="1"/>
              <a:t>newtype</a:t>
            </a:r>
            <a:r>
              <a:rPr lang="en-US" sz="2400" dirty="0"/>
              <a:t> );</a:t>
            </a:r>
          </a:p>
          <a:p>
            <a:pPr lvl="1"/>
            <a:r>
              <a:rPr lang="en-US" sz="2000" b="1" dirty="0"/>
              <a:t>count</a:t>
            </a:r>
            <a:r>
              <a:rPr lang="en-US" sz="2000" dirty="0"/>
              <a:t> elements of the same datatype forming a contiguous chunk in the memory</a:t>
            </a:r>
          </a:p>
          <a:p>
            <a:r>
              <a:rPr lang="en-US" sz="2400" dirty="0"/>
              <a:t>Input datatype can be a derived datatype</a:t>
            </a:r>
          </a:p>
          <a:p>
            <a:pPr lvl="1"/>
            <a:r>
              <a:rPr lang="en-US" sz="2000" dirty="0"/>
              <a:t>End of one element of the derived datatype has to be exactly at the beginning of the next element of the derived datatype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58362" y="4642339"/>
            <a:ext cx="59188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myvec</a:t>
            </a:r>
            <a:r>
              <a:rPr lang="en-US" dirty="0"/>
              <a:t>[4];</a:t>
            </a:r>
          </a:p>
          <a:p>
            <a:r>
              <a:rPr lang="en-US" dirty="0" err="1"/>
              <a:t>MPI_Type_contiguous</a:t>
            </a:r>
            <a:r>
              <a:rPr lang="en-US" dirty="0"/>
              <a:t> ( 4, MPI_INT, &amp;</a:t>
            </a:r>
            <a:r>
              <a:rPr lang="en-US" dirty="0" err="1"/>
              <a:t>mybrandnewdatatype</a:t>
            </a:r>
            <a:r>
              <a:rPr lang="en-US" dirty="0"/>
              <a:t>);</a:t>
            </a:r>
          </a:p>
          <a:p>
            <a:r>
              <a:rPr lang="en-US" dirty="0" err="1"/>
              <a:t>MPI_Type_commit</a:t>
            </a:r>
            <a:r>
              <a:rPr lang="en-US" dirty="0"/>
              <a:t> ( &amp;</a:t>
            </a:r>
            <a:r>
              <a:rPr lang="en-US" dirty="0" err="1"/>
              <a:t>mybrandnewdatatype</a:t>
            </a:r>
            <a:r>
              <a:rPr lang="en-US" dirty="0"/>
              <a:t> );</a:t>
            </a:r>
          </a:p>
          <a:p>
            <a:r>
              <a:rPr lang="en-US" dirty="0" err="1"/>
              <a:t>MPI_Send</a:t>
            </a:r>
            <a:r>
              <a:rPr lang="en-US" dirty="0"/>
              <a:t> ( </a:t>
            </a:r>
            <a:r>
              <a:rPr lang="en-US" dirty="0" err="1"/>
              <a:t>myvec</a:t>
            </a:r>
            <a:r>
              <a:rPr lang="en-US" dirty="0"/>
              <a:t>, 1, </a:t>
            </a:r>
            <a:r>
              <a:rPr lang="en-US" dirty="0" err="1"/>
              <a:t>mybrandnewdatatype</a:t>
            </a:r>
            <a:r>
              <a:rPr lang="en-US" dirty="0"/>
              <a:t>, … );</a:t>
            </a:r>
          </a:p>
        </p:txBody>
      </p:sp>
    </p:spTree>
    <p:extLst>
      <p:ext uri="{BB962C8B-B14F-4D97-AF65-F5344CB8AC3E}">
        <p14:creationId xmlns:p14="http://schemas.microsoft.com/office/powerpoint/2010/main" val="190418860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derived datatype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013" y="1345015"/>
            <a:ext cx="7886700" cy="4488206"/>
          </a:xfrm>
        </p:spPr>
        <p:txBody>
          <a:bodyPr>
            <a:normAutofit/>
          </a:bodyPr>
          <a:lstStyle/>
          <a:p>
            <a:r>
              <a:rPr lang="en-US" sz="2400" dirty="0" err="1"/>
              <a:t>MPI_Type_vector</a:t>
            </a:r>
            <a:r>
              <a:rPr lang="en-US" sz="2400" dirty="0"/>
              <a:t>( </a:t>
            </a:r>
            <a:r>
              <a:rPr lang="en-US" sz="2400" dirty="0" err="1"/>
              <a:t>int</a:t>
            </a:r>
            <a:r>
              <a:rPr lang="en-US" sz="2400" dirty="0"/>
              <a:t> count,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blocklength</a:t>
            </a:r>
            <a:r>
              <a:rPr lang="en-US" sz="2400" dirty="0"/>
              <a:t>, </a:t>
            </a:r>
            <a:r>
              <a:rPr lang="en-US" sz="2400" dirty="0" err="1"/>
              <a:t>int</a:t>
            </a:r>
            <a:r>
              <a:rPr lang="en-US" sz="2400" dirty="0"/>
              <a:t> stride, </a:t>
            </a:r>
            <a:r>
              <a:rPr lang="en-US" sz="2400" dirty="0" err="1"/>
              <a:t>MPI_Datatype</a:t>
            </a:r>
            <a:r>
              <a:rPr lang="en-US" sz="2400" dirty="0"/>
              <a:t> datatype, </a:t>
            </a:r>
            <a:r>
              <a:rPr lang="en-US" sz="2400" dirty="0" err="1"/>
              <a:t>MPI_Datatype</a:t>
            </a:r>
            <a:r>
              <a:rPr lang="en-US" sz="2400" dirty="0"/>
              <a:t> *</a:t>
            </a:r>
            <a:r>
              <a:rPr lang="en-US" sz="2400" dirty="0" err="1"/>
              <a:t>newtype</a:t>
            </a:r>
            <a:r>
              <a:rPr lang="en-US" sz="2400" dirty="0"/>
              <a:t> );</a:t>
            </a:r>
          </a:p>
          <a:p>
            <a:pPr lvl="1"/>
            <a:r>
              <a:rPr lang="en-US" sz="2000" dirty="0"/>
              <a:t>count blocks of </a:t>
            </a:r>
            <a:r>
              <a:rPr lang="en-US" sz="2000" dirty="0" err="1"/>
              <a:t>blocklength</a:t>
            </a:r>
            <a:r>
              <a:rPr lang="en-US" sz="2000" dirty="0"/>
              <a:t> elements of the same datatype</a:t>
            </a:r>
          </a:p>
          <a:p>
            <a:pPr lvl="1"/>
            <a:r>
              <a:rPr lang="en-US" sz="2000" dirty="0"/>
              <a:t>Between the start of each block there are stride elements of the same datatype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503" y="5148437"/>
            <a:ext cx="6341598" cy="16868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96277" y="3574886"/>
            <a:ext cx="566847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double </a:t>
            </a:r>
            <a:r>
              <a:rPr lang="en-US" dirty="0" err="1"/>
              <a:t>myvec</a:t>
            </a:r>
            <a:r>
              <a:rPr lang="en-US" dirty="0"/>
              <a:t>[8];</a:t>
            </a:r>
          </a:p>
          <a:p>
            <a:r>
              <a:rPr lang="en-US" dirty="0" err="1"/>
              <a:t>dtype</a:t>
            </a:r>
            <a:r>
              <a:rPr lang="en-US" dirty="0"/>
              <a:t> = MPI_DOUBLE;  stride = 3;</a:t>
            </a:r>
          </a:p>
          <a:p>
            <a:r>
              <a:rPr lang="en-US" dirty="0" err="1"/>
              <a:t>blength</a:t>
            </a:r>
            <a:r>
              <a:rPr lang="en-US" dirty="0"/>
              <a:t> = 2;  count = 3;</a:t>
            </a:r>
          </a:p>
          <a:p>
            <a:r>
              <a:rPr lang="en-US" dirty="0" err="1"/>
              <a:t>MPI_Type_vector</a:t>
            </a:r>
            <a:r>
              <a:rPr lang="en-US" dirty="0"/>
              <a:t> (count,blength,stride,</a:t>
            </a:r>
            <a:r>
              <a:rPr lang="en-US" dirty="0" err="1"/>
              <a:t>dtype</a:t>
            </a:r>
            <a:r>
              <a:rPr lang="en-US" dirty="0"/>
              <a:t>,&amp;</a:t>
            </a:r>
            <a:r>
              <a:rPr lang="en-US" dirty="0" err="1"/>
              <a:t>newtype</a:t>
            </a:r>
            <a:r>
              <a:rPr lang="en-US" dirty="0"/>
              <a:t>); </a:t>
            </a:r>
          </a:p>
          <a:p>
            <a:r>
              <a:rPr lang="en-US" dirty="0" err="1"/>
              <a:t>MPI_Type_commit</a:t>
            </a:r>
            <a:r>
              <a:rPr lang="en-US" dirty="0"/>
              <a:t> (&amp;</a:t>
            </a:r>
            <a:r>
              <a:rPr lang="en-US" dirty="0" err="1"/>
              <a:t>newtype</a:t>
            </a:r>
            <a:r>
              <a:rPr lang="en-US" dirty="0"/>
              <a:t>); </a:t>
            </a:r>
          </a:p>
          <a:p>
            <a:r>
              <a:rPr lang="en-US" dirty="0" err="1"/>
              <a:t>MPI_Send</a:t>
            </a:r>
            <a:r>
              <a:rPr lang="en-US" dirty="0"/>
              <a:t> ( </a:t>
            </a:r>
            <a:r>
              <a:rPr lang="en-US" dirty="0" err="1"/>
              <a:t>myvec</a:t>
            </a:r>
            <a:r>
              <a:rPr lang="en-US" dirty="0"/>
              <a:t>, 1, </a:t>
            </a:r>
            <a:r>
              <a:rPr lang="en-US" dirty="0" err="1"/>
              <a:t>newtype</a:t>
            </a:r>
            <a:r>
              <a:rPr lang="en-US" dirty="0"/>
              <a:t>, … );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09255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derived datatype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76505"/>
            <a:ext cx="7886700" cy="2805349"/>
          </a:xfrm>
        </p:spPr>
        <p:txBody>
          <a:bodyPr>
            <a:normAutofit/>
          </a:bodyPr>
          <a:lstStyle/>
          <a:p>
            <a:r>
              <a:rPr lang="en-US" sz="2400" dirty="0" err="1"/>
              <a:t>MPI_Type_indexed</a:t>
            </a:r>
            <a:r>
              <a:rPr lang="en-US" sz="2400" dirty="0"/>
              <a:t>( </a:t>
            </a:r>
            <a:r>
              <a:rPr lang="en-US" sz="2400" dirty="0" err="1"/>
              <a:t>int</a:t>
            </a:r>
            <a:r>
              <a:rPr lang="en-US" sz="2400" dirty="0"/>
              <a:t> count, </a:t>
            </a:r>
            <a:r>
              <a:rPr lang="en-US" sz="2400" dirty="0" err="1"/>
              <a:t>int</a:t>
            </a:r>
            <a:r>
              <a:rPr lang="en-US" sz="2400" dirty="0"/>
              <a:t> </a:t>
            </a:r>
            <a:r>
              <a:rPr lang="en-US" sz="2400" dirty="0" err="1"/>
              <a:t>blocklengths</a:t>
            </a:r>
            <a:r>
              <a:rPr lang="en-US" sz="2400" dirty="0"/>
              <a:t>[], </a:t>
            </a:r>
            <a:r>
              <a:rPr lang="en-US" sz="2400" dirty="0" err="1"/>
              <a:t>int</a:t>
            </a:r>
            <a:r>
              <a:rPr lang="en-US" sz="2400" dirty="0"/>
              <a:t> displacements[], </a:t>
            </a:r>
            <a:r>
              <a:rPr lang="en-US" sz="2400" dirty="0" err="1"/>
              <a:t>MPI_Datatype</a:t>
            </a:r>
            <a:r>
              <a:rPr lang="en-US" sz="2400" dirty="0"/>
              <a:t> datatype, </a:t>
            </a:r>
            <a:r>
              <a:rPr lang="en-US" sz="2400" dirty="0" err="1"/>
              <a:t>MPI_Datatype</a:t>
            </a:r>
            <a:r>
              <a:rPr lang="en-US" sz="2400" dirty="0"/>
              <a:t> *</a:t>
            </a:r>
            <a:r>
              <a:rPr lang="en-US" sz="2400" dirty="0" err="1"/>
              <a:t>newtype</a:t>
            </a:r>
            <a:r>
              <a:rPr lang="en-US" sz="2400" dirty="0"/>
              <a:t> );</a:t>
            </a:r>
          </a:p>
          <a:p>
            <a:pPr lvl="1"/>
            <a:r>
              <a:rPr lang="en-US" sz="2000" dirty="0"/>
              <a:t>The number of elements per block do not have to be identical</a:t>
            </a:r>
          </a:p>
          <a:p>
            <a:pPr lvl="1"/>
            <a:r>
              <a:rPr lang="en-US" sz="2000" i="1" dirty="0"/>
              <a:t>displacements</a:t>
            </a:r>
            <a:r>
              <a:rPr lang="en-US" sz="2000" dirty="0"/>
              <a:t> gives the distance from the ‘base’ to the beginning of the block in multiples of the used datatype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266151" y="5607417"/>
            <a:ext cx="8611698" cy="5430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52854" y="4167554"/>
            <a:ext cx="40150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= 3 </a:t>
            </a:r>
          </a:p>
          <a:p>
            <a:r>
              <a:rPr lang="en-US" dirty="0" err="1"/>
              <a:t>blocklengths</a:t>
            </a:r>
            <a:r>
              <a:rPr lang="en-US" dirty="0"/>
              <a:t>[0] = 2 displacements[0] = 0 </a:t>
            </a:r>
          </a:p>
          <a:p>
            <a:r>
              <a:rPr lang="en-US" dirty="0" err="1"/>
              <a:t>blocklengths</a:t>
            </a:r>
            <a:r>
              <a:rPr lang="en-US" dirty="0"/>
              <a:t>[1] = 1 displacements[1] = 3 </a:t>
            </a:r>
          </a:p>
          <a:p>
            <a:r>
              <a:rPr lang="en-US" dirty="0" err="1"/>
              <a:t>blocklengths</a:t>
            </a:r>
            <a:r>
              <a:rPr lang="en-US" dirty="0"/>
              <a:t>[2] = 4 displacements[2] = 5</a:t>
            </a:r>
          </a:p>
        </p:txBody>
      </p:sp>
    </p:spTree>
    <p:extLst>
      <p:ext uri="{BB962C8B-B14F-4D97-AF65-F5344CB8AC3E}">
        <p14:creationId xmlns:p14="http://schemas.microsoft.com/office/powerpoint/2010/main" val="237246325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derived datatype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MPI_Type_create_subarray</a:t>
            </a:r>
            <a:r>
              <a:rPr lang="en-US" dirty="0"/>
              <a:t> (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ndims</a:t>
            </a:r>
            <a:r>
              <a:rPr lang="en-US" dirty="0"/>
              <a:t>, </a:t>
            </a:r>
            <a:r>
              <a:rPr lang="en-US" dirty="0" err="1"/>
              <a:t>int</a:t>
            </a:r>
            <a:r>
              <a:rPr lang="en-US" dirty="0"/>
              <a:t> sizes[],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subsizes</a:t>
            </a:r>
            <a:r>
              <a:rPr lang="en-US" dirty="0"/>
              <a:t>[], </a:t>
            </a:r>
            <a:r>
              <a:rPr lang="en-US" dirty="0" err="1"/>
              <a:t>int</a:t>
            </a:r>
            <a:r>
              <a:rPr lang="en-US" dirty="0"/>
              <a:t> starts[], </a:t>
            </a:r>
            <a:r>
              <a:rPr lang="en-US" dirty="0" err="1"/>
              <a:t>int</a:t>
            </a:r>
            <a:r>
              <a:rPr lang="en-US" dirty="0"/>
              <a:t> order, </a:t>
            </a:r>
            <a:r>
              <a:rPr lang="en-US" dirty="0" err="1"/>
              <a:t>MPI_Datatype</a:t>
            </a:r>
            <a:r>
              <a:rPr lang="en-US" dirty="0"/>
              <a:t> </a:t>
            </a:r>
            <a:r>
              <a:rPr lang="en-US" dirty="0" err="1"/>
              <a:t>datatype,MPI_Datatype</a:t>
            </a:r>
            <a:r>
              <a:rPr lang="en-US" dirty="0"/>
              <a:t> *</a:t>
            </a:r>
            <a:r>
              <a:rPr lang="en-US" dirty="0" err="1"/>
              <a:t>newtype</a:t>
            </a:r>
            <a:r>
              <a:rPr lang="en-US" dirty="0"/>
              <a:t>);</a:t>
            </a:r>
          </a:p>
          <a:p>
            <a:pPr lvl="1"/>
            <a:r>
              <a:rPr lang="en-US" dirty="0"/>
              <a:t>Define sub-matrices of n-dimensional data</a:t>
            </a:r>
          </a:p>
          <a:p>
            <a:pPr lvl="1"/>
            <a:r>
              <a:rPr lang="en-US" dirty="0"/>
              <a:t>sizes[]: dimension of the entire matrix</a:t>
            </a:r>
          </a:p>
          <a:p>
            <a:pPr lvl="1"/>
            <a:r>
              <a:rPr lang="en-US" dirty="0" err="1"/>
              <a:t>subsizes</a:t>
            </a:r>
            <a:r>
              <a:rPr lang="en-US" dirty="0"/>
              <a:t>[]: dimensions of the submatrix described by the derived data type</a:t>
            </a:r>
          </a:p>
          <a:p>
            <a:pPr lvl="1"/>
            <a:r>
              <a:rPr lang="en-US" dirty="0"/>
              <a:t>starts[]: array describing the beginning of the submatrices</a:t>
            </a:r>
          </a:p>
          <a:p>
            <a:pPr lvl="1"/>
            <a:r>
              <a:rPr lang="en-US" dirty="0"/>
              <a:t>Order: MPI_ORDER_C for row-major order or MPI_ORDER_FORTRAN for column-major data</a:t>
            </a:r>
          </a:p>
        </p:txBody>
      </p:sp>
    </p:spTree>
    <p:extLst>
      <p:ext uri="{BB962C8B-B14F-4D97-AF65-F5344CB8AC3E}">
        <p14:creationId xmlns:p14="http://schemas.microsoft.com/office/powerpoint/2010/main" val="27024056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Other derived datatype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76" y="1204546"/>
            <a:ext cx="6655996" cy="34495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27576" y="4783015"/>
            <a:ext cx="71495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ndims</a:t>
            </a:r>
            <a:r>
              <a:rPr lang="en-US" dirty="0"/>
              <a:t> = 2; </a:t>
            </a:r>
          </a:p>
          <a:p>
            <a:r>
              <a:rPr lang="en-US" dirty="0"/>
              <a:t>sizes[0] = 8; sizes[1] = 8; </a:t>
            </a:r>
          </a:p>
          <a:p>
            <a:r>
              <a:rPr lang="en-US" dirty="0" err="1"/>
              <a:t>subsizes</a:t>
            </a:r>
            <a:r>
              <a:rPr lang="en-US" dirty="0"/>
              <a:t>[0]= 4; </a:t>
            </a:r>
            <a:r>
              <a:rPr lang="en-US" dirty="0" err="1"/>
              <a:t>subsizes</a:t>
            </a:r>
            <a:r>
              <a:rPr lang="en-US" dirty="0"/>
              <a:t>[1] = 2 </a:t>
            </a:r>
          </a:p>
          <a:p>
            <a:r>
              <a:rPr lang="en-US" dirty="0"/>
              <a:t>starts[0] = 2; starts[1] = 4; </a:t>
            </a:r>
          </a:p>
          <a:p>
            <a:r>
              <a:rPr lang="en-US" dirty="0" err="1"/>
              <a:t>MPI_Type_create_subarray</a:t>
            </a:r>
            <a:r>
              <a:rPr lang="en-US" dirty="0"/>
              <a:t> ( </a:t>
            </a:r>
            <a:r>
              <a:rPr lang="en-US" dirty="0" err="1"/>
              <a:t>ndims</a:t>
            </a:r>
            <a:r>
              <a:rPr lang="en-US" dirty="0"/>
              <a:t>, sizes, </a:t>
            </a:r>
            <a:r>
              <a:rPr lang="en-US" dirty="0" err="1"/>
              <a:t>subsizes</a:t>
            </a:r>
            <a:r>
              <a:rPr lang="en-US" dirty="0"/>
              <a:t>, starts, MPI_ORDER_C, </a:t>
            </a:r>
          </a:p>
          <a:p>
            <a:r>
              <a:rPr lang="en-US" dirty="0"/>
              <a:t>                                                    MPI_DOUBLE, &amp;</a:t>
            </a:r>
            <a:r>
              <a:rPr lang="en-US" dirty="0" err="1"/>
              <a:t>newtype</a:t>
            </a:r>
            <a:r>
              <a:rPr 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845889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derived datatype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501662"/>
            <a:ext cx="7886700" cy="1235686"/>
          </a:xfrm>
        </p:spPr>
        <p:txBody>
          <a:bodyPr/>
          <a:lstStyle/>
          <a:p>
            <a:r>
              <a:rPr lang="en-US" dirty="0"/>
              <a:t>If we just want to send elements </a:t>
            </a:r>
            <a:r>
              <a:rPr lang="en-US" b="1" dirty="0">
                <a:solidFill>
                  <a:srgbClr val="FF0000"/>
                </a:solidFill>
              </a:rPr>
              <a:t>b</a:t>
            </a:r>
            <a:r>
              <a:rPr lang="en-US" dirty="0"/>
              <a:t> and 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dirty="0"/>
              <a:t> of the structure?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13276" y="1454565"/>
            <a:ext cx="20777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typedef</a:t>
            </a:r>
            <a:r>
              <a:rPr lang="en-US" dirty="0"/>
              <a:t> </a:t>
            </a:r>
            <a:r>
              <a:rPr lang="en-US" dirty="0" err="1"/>
              <a:t>struct</a:t>
            </a:r>
            <a:r>
              <a:rPr lang="en-US" dirty="0"/>
              <a:t> {</a:t>
            </a:r>
          </a:p>
          <a:p>
            <a:r>
              <a:rPr lang="en-US" dirty="0"/>
              <a:t>    char a;</a:t>
            </a:r>
          </a:p>
          <a:p>
            <a:r>
              <a:rPr lang="en-US" dirty="0"/>
              <a:t>    </a:t>
            </a:r>
            <a:r>
              <a:rPr lang="en-US" dirty="0" err="1"/>
              <a:t>int</a:t>
            </a:r>
            <a:r>
              <a:rPr lang="en-US" dirty="0"/>
              <a:t> b;</a:t>
            </a:r>
          </a:p>
          <a:p>
            <a:r>
              <a:rPr lang="en-US" dirty="0"/>
              <a:t>    double c;</a:t>
            </a:r>
          </a:p>
          <a:p>
            <a:r>
              <a:rPr lang="en-US" dirty="0"/>
              <a:t>    float d;</a:t>
            </a:r>
          </a:p>
          <a:p>
            <a:r>
              <a:rPr lang="en-US" dirty="0"/>
              <a:t>} </a:t>
            </a:r>
            <a:r>
              <a:rPr lang="en-US" dirty="0" err="1"/>
              <a:t>mystruct</a:t>
            </a:r>
            <a:r>
              <a:rPr lang="en-US" dirty="0"/>
              <a:t>;</a:t>
            </a:r>
          </a:p>
          <a:p>
            <a:r>
              <a:rPr lang="en-US" dirty="0" err="1"/>
              <a:t>mystruct</a:t>
            </a:r>
            <a:r>
              <a:rPr lang="en-US" dirty="0"/>
              <a:t> </a:t>
            </a:r>
            <a:r>
              <a:rPr lang="en-US" b="1" dirty="0" err="1"/>
              <a:t>mydata</a:t>
            </a:r>
            <a:r>
              <a:rPr lang="en-US" dirty="0"/>
              <a:t>[5];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572000" y="3804659"/>
            <a:ext cx="163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...... </a:t>
            </a:r>
            <a:r>
              <a:rPr lang="en-US" dirty="0" err="1"/>
              <a:t>mydata</a:t>
            </a:r>
            <a:r>
              <a:rPr lang="en-US" dirty="0"/>
              <a:t>[4]</a:t>
            </a:r>
          </a:p>
        </p:txBody>
      </p:sp>
      <p:sp>
        <p:nvSpPr>
          <p:cNvPr id="8" name="矩形 7"/>
          <p:cNvSpPr/>
          <p:nvPr/>
        </p:nvSpPr>
        <p:spPr>
          <a:xfrm>
            <a:off x="363789" y="3824654"/>
            <a:ext cx="4217003" cy="6858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mydata</a:t>
            </a:r>
            <a:r>
              <a:rPr lang="en-US" dirty="0">
                <a:solidFill>
                  <a:schemeClr val="tx1"/>
                </a:solidFill>
              </a:rPr>
              <a:t>[0]</a:t>
            </a:r>
          </a:p>
        </p:txBody>
      </p:sp>
      <p:sp>
        <p:nvSpPr>
          <p:cNvPr id="5" name="矩形 4"/>
          <p:cNvSpPr/>
          <p:nvPr/>
        </p:nvSpPr>
        <p:spPr>
          <a:xfrm>
            <a:off x="628650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788011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947372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1106733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266094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425455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584816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1744177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1903538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2062899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2222260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/>
          <p:cNvSpPr/>
          <p:nvPr/>
        </p:nvSpPr>
        <p:spPr>
          <a:xfrm>
            <a:off x="2381621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/>
          <p:cNvSpPr/>
          <p:nvPr/>
        </p:nvSpPr>
        <p:spPr>
          <a:xfrm>
            <a:off x="2540982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/>
          <p:cNvSpPr/>
          <p:nvPr/>
        </p:nvSpPr>
        <p:spPr>
          <a:xfrm>
            <a:off x="2700343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2859704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3019065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/>
          <p:cNvSpPr/>
          <p:nvPr/>
        </p:nvSpPr>
        <p:spPr>
          <a:xfrm>
            <a:off x="3178426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/>
          <p:cNvSpPr/>
          <p:nvPr/>
        </p:nvSpPr>
        <p:spPr>
          <a:xfrm>
            <a:off x="3337787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3497148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/>
          <p:cNvSpPr/>
          <p:nvPr/>
        </p:nvSpPr>
        <p:spPr>
          <a:xfrm>
            <a:off x="3656509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/>
          <p:cNvSpPr/>
          <p:nvPr/>
        </p:nvSpPr>
        <p:spPr>
          <a:xfrm>
            <a:off x="3815870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3975231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4134592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/>
          <p:cNvSpPr/>
          <p:nvPr/>
        </p:nvSpPr>
        <p:spPr>
          <a:xfrm>
            <a:off x="4293953" y="3930474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98387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of derived datatype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4615827"/>
            <a:ext cx="7886700" cy="1561136"/>
          </a:xfrm>
        </p:spPr>
        <p:txBody>
          <a:bodyPr>
            <a:normAutofit/>
          </a:bodyPr>
          <a:lstStyle/>
          <a:p>
            <a:r>
              <a:rPr lang="en-US" sz="2000" dirty="0"/>
              <a:t>Memory layout</a:t>
            </a:r>
          </a:p>
          <a:p>
            <a:r>
              <a:rPr lang="en-US" sz="2000" dirty="0"/>
              <a:t>What we send is</a:t>
            </a:r>
          </a:p>
          <a:p>
            <a:r>
              <a:rPr lang="en-US" sz="2000" dirty="0"/>
              <a:t>What we wanted to send is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58299" y="1476505"/>
            <a:ext cx="8600752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MPI_Get_address</a:t>
            </a:r>
            <a:r>
              <a:rPr lang="en-US" dirty="0"/>
              <a:t> ( &amp;(</a:t>
            </a:r>
            <a:r>
              <a:rPr lang="en-US" dirty="0" err="1"/>
              <a:t>mydata</a:t>
            </a:r>
            <a:r>
              <a:rPr lang="en-US" dirty="0"/>
              <a:t>[0], &amp;</a:t>
            </a:r>
            <a:r>
              <a:rPr lang="en-US" dirty="0" err="1"/>
              <a:t>baseaddr</a:t>
            </a:r>
            <a:r>
              <a:rPr lang="en-US" dirty="0"/>
              <a:t>);</a:t>
            </a:r>
          </a:p>
          <a:p>
            <a:r>
              <a:rPr lang="en-US" dirty="0" err="1"/>
              <a:t>MPI_Get_address</a:t>
            </a:r>
            <a:r>
              <a:rPr lang="en-US" dirty="0"/>
              <a:t> ( &amp;(</a:t>
            </a:r>
            <a:r>
              <a:rPr lang="en-US" dirty="0" err="1"/>
              <a:t>mydata</a:t>
            </a:r>
            <a:r>
              <a:rPr lang="en-US" dirty="0"/>
              <a:t>[0].b, &amp;addr1);</a:t>
            </a:r>
          </a:p>
          <a:p>
            <a:r>
              <a:rPr lang="en-US" dirty="0" err="1"/>
              <a:t>MPI_Get_address</a:t>
            </a:r>
            <a:r>
              <a:rPr lang="en-US" dirty="0"/>
              <a:t> ( &amp;(</a:t>
            </a:r>
            <a:r>
              <a:rPr lang="en-US" dirty="0" err="1"/>
              <a:t>mydata</a:t>
            </a:r>
            <a:r>
              <a:rPr lang="en-US" dirty="0"/>
              <a:t>[0].c, &amp;addr2);</a:t>
            </a:r>
          </a:p>
          <a:p>
            <a:r>
              <a:rPr lang="en-US" b="1" dirty="0" err="1"/>
              <a:t>displ</a:t>
            </a:r>
            <a:r>
              <a:rPr lang="en-US" dirty="0"/>
              <a:t>[0] = addr1 - </a:t>
            </a:r>
            <a:r>
              <a:rPr lang="en-US" dirty="0" err="1"/>
              <a:t>baseaddr</a:t>
            </a:r>
            <a:r>
              <a:rPr lang="en-US" dirty="0"/>
              <a:t>;</a:t>
            </a:r>
          </a:p>
          <a:p>
            <a:r>
              <a:rPr lang="en-US" b="1" dirty="0" err="1"/>
              <a:t>displ</a:t>
            </a:r>
            <a:r>
              <a:rPr lang="en-US" dirty="0"/>
              <a:t>[1] = addr2 – </a:t>
            </a:r>
            <a:r>
              <a:rPr lang="en-US" dirty="0" err="1"/>
              <a:t>baseaddr</a:t>
            </a:r>
            <a:r>
              <a:rPr lang="en-US" dirty="0"/>
              <a:t>;</a:t>
            </a:r>
          </a:p>
          <a:p>
            <a:r>
              <a:rPr lang="en-US" dirty="0" err="1"/>
              <a:t>dtype</a:t>
            </a:r>
            <a:r>
              <a:rPr lang="en-US" dirty="0"/>
              <a:t>[0] = MPI_INT;  </a:t>
            </a:r>
            <a:r>
              <a:rPr lang="en-US" dirty="0" err="1"/>
              <a:t>blength</a:t>
            </a:r>
            <a:r>
              <a:rPr lang="en-US" dirty="0"/>
              <a:t>[0] = 1;</a:t>
            </a:r>
          </a:p>
          <a:p>
            <a:r>
              <a:rPr lang="en-US" dirty="0" err="1"/>
              <a:t>dtype</a:t>
            </a:r>
            <a:r>
              <a:rPr lang="en-US" dirty="0"/>
              <a:t>[1] = MPI_DOUBLE;  </a:t>
            </a:r>
            <a:r>
              <a:rPr lang="en-US" dirty="0" err="1"/>
              <a:t>blength</a:t>
            </a:r>
            <a:r>
              <a:rPr lang="en-US" dirty="0"/>
              <a:t>[1] = 1;</a:t>
            </a:r>
          </a:p>
          <a:p>
            <a:r>
              <a:rPr lang="en-US" b="1" dirty="0" err="1"/>
              <a:t>MPI_Type_create_struct</a:t>
            </a:r>
            <a:r>
              <a:rPr lang="en-US" dirty="0"/>
              <a:t> (2,blength,displ,dtype,&amp;newtype);</a:t>
            </a:r>
          </a:p>
          <a:p>
            <a:r>
              <a:rPr lang="en-US" dirty="0" err="1"/>
              <a:t>MPI_Type_commit</a:t>
            </a:r>
            <a:r>
              <a:rPr lang="en-US" dirty="0"/>
              <a:t> ( &amp;</a:t>
            </a:r>
            <a:r>
              <a:rPr lang="en-US" dirty="0" err="1"/>
              <a:t>newtype</a:t>
            </a:r>
            <a:r>
              <a:rPr lang="en-US" dirty="0"/>
              <a:t>);</a:t>
            </a:r>
          </a:p>
          <a:p>
            <a:r>
              <a:rPr lang="en-US" dirty="0" err="1"/>
              <a:t>MPI_Send</a:t>
            </a:r>
            <a:r>
              <a:rPr lang="en-US" dirty="0"/>
              <a:t> ( </a:t>
            </a:r>
            <a:r>
              <a:rPr lang="en-US" dirty="0" err="1"/>
              <a:t>mydata</a:t>
            </a:r>
            <a:r>
              <a:rPr lang="en-US" dirty="0"/>
              <a:t>, 1, </a:t>
            </a:r>
            <a:r>
              <a:rPr lang="en-US" dirty="0" err="1"/>
              <a:t>newtype</a:t>
            </a:r>
            <a:r>
              <a:rPr lang="en-US" dirty="0"/>
              <a:t>,…);  //it is ok if we send one </a:t>
            </a:r>
            <a:r>
              <a:rPr lang="en-US" dirty="0" err="1"/>
              <a:t>struct</a:t>
            </a:r>
            <a:r>
              <a:rPr lang="en-US" dirty="0"/>
              <a:t> instance.</a:t>
            </a:r>
          </a:p>
          <a:p>
            <a:r>
              <a:rPr lang="en-US" dirty="0" err="1"/>
              <a:t>MPI_Send</a:t>
            </a:r>
            <a:r>
              <a:rPr lang="en-US" dirty="0"/>
              <a:t> ( </a:t>
            </a:r>
            <a:r>
              <a:rPr lang="en-US" dirty="0" err="1"/>
              <a:t>mydata</a:t>
            </a:r>
            <a:r>
              <a:rPr lang="en-US" dirty="0"/>
              <a:t>, 5, </a:t>
            </a:r>
            <a:r>
              <a:rPr lang="en-US" dirty="0" err="1"/>
              <a:t>newtype</a:t>
            </a:r>
            <a:r>
              <a:rPr lang="en-US" dirty="0"/>
              <a:t>, …); //If send more instances, received data will be wrong</a:t>
            </a:r>
          </a:p>
        </p:txBody>
      </p:sp>
      <p:sp>
        <p:nvSpPr>
          <p:cNvPr id="8" name="矩形 7"/>
          <p:cNvSpPr/>
          <p:nvPr/>
        </p:nvSpPr>
        <p:spPr>
          <a:xfrm>
            <a:off x="833606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992967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1152328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1311689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1471050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1630411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矩形 13"/>
          <p:cNvSpPr/>
          <p:nvPr/>
        </p:nvSpPr>
        <p:spPr>
          <a:xfrm>
            <a:off x="1789772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1949133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矩形 15"/>
          <p:cNvSpPr/>
          <p:nvPr/>
        </p:nvSpPr>
        <p:spPr>
          <a:xfrm>
            <a:off x="2108494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矩形 16"/>
          <p:cNvSpPr/>
          <p:nvPr/>
        </p:nvSpPr>
        <p:spPr>
          <a:xfrm>
            <a:off x="2267855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17"/>
          <p:cNvSpPr/>
          <p:nvPr/>
        </p:nvSpPr>
        <p:spPr>
          <a:xfrm>
            <a:off x="2427216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矩形 18"/>
          <p:cNvSpPr/>
          <p:nvPr/>
        </p:nvSpPr>
        <p:spPr>
          <a:xfrm>
            <a:off x="2586577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矩形 19"/>
          <p:cNvSpPr/>
          <p:nvPr/>
        </p:nvSpPr>
        <p:spPr>
          <a:xfrm>
            <a:off x="2745938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矩形 20"/>
          <p:cNvSpPr/>
          <p:nvPr/>
        </p:nvSpPr>
        <p:spPr>
          <a:xfrm>
            <a:off x="2905299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矩形 21"/>
          <p:cNvSpPr/>
          <p:nvPr/>
        </p:nvSpPr>
        <p:spPr>
          <a:xfrm>
            <a:off x="3064660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矩形 22"/>
          <p:cNvSpPr/>
          <p:nvPr/>
        </p:nvSpPr>
        <p:spPr>
          <a:xfrm>
            <a:off x="3224021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矩形 23"/>
          <p:cNvSpPr/>
          <p:nvPr/>
        </p:nvSpPr>
        <p:spPr>
          <a:xfrm>
            <a:off x="3383382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矩形 24"/>
          <p:cNvSpPr/>
          <p:nvPr/>
        </p:nvSpPr>
        <p:spPr>
          <a:xfrm>
            <a:off x="3542743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矩形 25"/>
          <p:cNvSpPr/>
          <p:nvPr/>
        </p:nvSpPr>
        <p:spPr>
          <a:xfrm>
            <a:off x="3702104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矩形 26"/>
          <p:cNvSpPr/>
          <p:nvPr/>
        </p:nvSpPr>
        <p:spPr>
          <a:xfrm>
            <a:off x="3861465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矩形 27"/>
          <p:cNvSpPr/>
          <p:nvPr/>
        </p:nvSpPr>
        <p:spPr>
          <a:xfrm>
            <a:off x="4020826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矩形 28"/>
          <p:cNvSpPr/>
          <p:nvPr/>
        </p:nvSpPr>
        <p:spPr>
          <a:xfrm>
            <a:off x="4180187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矩形 29"/>
          <p:cNvSpPr/>
          <p:nvPr/>
        </p:nvSpPr>
        <p:spPr>
          <a:xfrm>
            <a:off x="4339548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矩形 30"/>
          <p:cNvSpPr/>
          <p:nvPr/>
        </p:nvSpPr>
        <p:spPr>
          <a:xfrm>
            <a:off x="4498909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矩形 31"/>
          <p:cNvSpPr/>
          <p:nvPr/>
        </p:nvSpPr>
        <p:spPr>
          <a:xfrm>
            <a:off x="4660446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矩形 32"/>
          <p:cNvSpPr/>
          <p:nvPr/>
        </p:nvSpPr>
        <p:spPr>
          <a:xfrm>
            <a:off x="4819807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矩形 33"/>
          <p:cNvSpPr/>
          <p:nvPr/>
        </p:nvSpPr>
        <p:spPr>
          <a:xfrm>
            <a:off x="4979168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矩形 34"/>
          <p:cNvSpPr/>
          <p:nvPr/>
        </p:nvSpPr>
        <p:spPr>
          <a:xfrm>
            <a:off x="5138529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矩形 35"/>
          <p:cNvSpPr/>
          <p:nvPr/>
        </p:nvSpPr>
        <p:spPr>
          <a:xfrm>
            <a:off x="5297890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矩形 36"/>
          <p:cNvSpPr/>
          <p:nvPr/>
        </p:nvSpPr>
        <p:spPr>
          <a:xfrm>
            <a:off x="5457251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矩形 37"/>
          <p:cNvSpPr/>
          <p:nvPr/>
        </p:nvSpPr>
        <p:spPr>
          <a:xfrm>
            <a:off x="5616612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矩形 38"/>
          <p:cNvSpPr/>
          <p:nvPr/>
        </p:nvSpPr>
        <p:spPr>
          <a:xfrm>
            <a:off x="5775973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矩形 39"/>
          <p:cNvSpPr/>
          <p:nvPr/>
        </p:nvSpPr>
        <p:spPr>
          <a:xfrm>
            <a:off x="5935334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矩形 40"/>
          <p:cNvSpPr/>
          <p:nvPr/>
        </p:nvSpPr>
        <p:spPr>
          <a:xfrm>
            <a:off x="6094695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矩形 41"/>
          <p:cNvSpPr/>
          <p:nvPr/>
        </p:nvSpPr>
        <p:spPr>
          <a:xfrm>
            <a:off x="6254056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矩形 42"/>
          <p:cNvSpPr/>
          <p:nvPr/>
        </p:nvSpPr>
        <p:spPr>
          <a:xfrm>
            <a:off x="6413417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矩形 43"/>
          <p:cNvSpPr/>
          <p:nvPr/>
        </p:nvSpPr>
        <p:spPr>
          <a:xfrm>
            <a:off x="6572778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矩形 44"/>
          <p:cNvSpPr/>
          <p:nvPr/>
        </p:nvSpPr>
        <p:spPr>
          <a:xfrm>
            <a:off x="6732139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矩形 45"/>
          <p:cNvSpPr/>
          <p:nvPr/>
        </p:nvSpPr>
        <p:spPr>
          <a:xfrm>
            <a:off x="6891500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矩形 46"/>
          <p:cNvSpPr/>
          <p:nvPr/>
        </p:nvSpPr>
        <p:spPr>
          <a:xfrm>
            <a:off x="7050861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矩形 47"/>
          <p:cNvSpPr/>
          <p:nvPr/>
        </p:nvSpPr>
        <p:spPr>
          <a:xfrm>
            <a:off x="7210222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48"/>
          <p:cNvSpPr/>
          <p:nvPr/>
        </p:nvSpPr>
        <p:spPr>
          <a:xfrm>
            <a:off x="7369583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矩形 49"/>
          <p:cNvSpPr/>
          <p:nvPr/>
        </p:nvSpPr>
        <p:spPr>
          <a:xfrm>
            <a:off x="7528944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矩形 50"/>
          <p:cNvSpPr/>
          <p:nvPr/>
        </p:nvSpPr>
        <p:spPr>
          <a:xfrm>
            <a:off x="7688305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矩形 51"/>
          <p:cNvSpPr/>
          <p:nvPr/>
        </p:nvSpPr>
        <p:spPr>
          <a:xfrm>
            <a:off x="7847666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矩形 52"/>
          <p:cNvSpPr/>
          <p:nvPr/>
        </p:nvSpPr>
        <p:spPr>
          <a:xfrm>
            <a:off x="8007027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矩形 53"/>
          <p:cNvSpPr/>
          <p:nvPr/>
        </p:nvSpPr>
        <p:spPr>
          <a:xfrm>
            <a:off x="8166388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矩形 54"/>
          <p:cNvSpPr/>
          <p:nvPr/>
        </p:nvSpPr>
        <p:spPr>
          <a:xfrm>
            <a:off x="8325749" y="499812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矩形 55"/>
          <p:cNvSpPr/>
          <p:nvPr/>
        </p:nvSpPr>
        <p:spPr>
          <a:xfrm>
            <a:off x="833606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矩形 56"/>
          <p:cNvSpPr/>
          <p:nvPr/>
        </p:nvSpPr>
        <p:spPr>
          <a:xfrm>
            <a:off x="992967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矩形 57"/>
          <p:cNvSpPr/>
          <p:nvPr/>
        </p:nvSpPr>
        <p:spPr>
          <a:xfrm>
            <a:off x="1152328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矩形 58"/>
          <p:cNvSpPr/>
          <p:nvPr/>
        </p:nvSpPr>
        <p:spPr>
          <a:xfrm>
            <a:off x="1311689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矩形 59"/>
          <p:cNvSpPr/>
          <p:nvPr/>
        </p:nvSpPr>
        <p:spPr>
          <a:xfrm>
            <a:off x="1471050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矩形 60"/>
          <p:cNvSpPr/>
          <p:nvPr/>
        </p:nvSpPr>
        <p:spPr>
          <a:xfrm>
            <a:off x="1630411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矩形 61"/>
          <p:cNvSpPr/>
          <p:nvPr/>
        </p:nvSpPr>
        <p:spPr>
          <a:xfrm>
            <a:off x="1789772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矩形 62"/>
          <p:cNvSpPr/>
          <p:nvPr/>
        </p:nvSpPr>
        <p:spPr>
          <a:xfrm>
            <a:off x="1949133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矩形 63"/>
          <p:cNvSpPr/>
          <p:nvPr/>
        </p:nvSpPr>
        <p:spPr>
          <a:xfrm>
            <a:off x="2108494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矩形 64"/>
          <p:cNvSpPr/>
          <p:nvPr/>
        </p:nvSpPr>
        <p:spPr>
          <a:xfrm>
            <a:off x="2267855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矩形 65"/>
          <p:cNvSpPr/>
          <p:nvPr/>
        </p:nvSpPr>
        <p:spPr>
          <a:xfrm>
            <a:off x="2427216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矩形 66"/>
          <p:cNvSpPr/>
          <p:nvPr/>
        </p:nvSpPr>
        <p:spPr>
          <a:xfrm>
            <a:off x="2586577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矩形 67"/>
          <p:cNvSpPr/>
          <p:nvPr/>
        </p:nvSpPr>
        <p:spPr>
          <a:xfrm>
            <a:off x="2745938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矩形 68"/>
          <p:cNvSpPr/>
          <p:nvPr/>
        </p:nvSpPr>
        <p:spPr>
          <a:xfrm>
            <a:off x="2905299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矩形 69"/>
          <p:cNvSpPr/>
          <p:nvPr/>
        </p:nvSpPr>
        <p:spPr>
          <a:xfrm>
            <a:off x="3064660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矩形 70"/>
          <p:cNvSpPr/>
          <p:nvPr/>
        </p:nvSpPr>
        <p:spPr>
          <a:xfrm>
            <a:off x="3224021" y="5501774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矩形 71"/>
          <p:cNvSpPr/>
          <p:nvPr/>
        </p:nvSpPr>
        <p:spPr>
          <a:xfrm>
            <a:off x="3391640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矩形 72"/>
          <p:cNvSpPr/>
          <p:nvPr/>
        </p:nvSpPr>
        <p:spPr>
          <a:xfrm>
            <a:off x="3551001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矩形 73"/>
          <p:cNvSpPr/>
          <p:nvPr/>
        </p:nvSpPr>
        <p:spPr>
          <a:xfrm>
            <a:off x="3710362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矩形 74"/>
          <p:cNvSpPr/>
          <p:nvPr/>
        </p:nvSpPr>
        <p:spPr>
          <a:xfrm>
            <a:off x="3869723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矩形 75"/>
          <p:cNvSpPr/>
          <p:nvPr/>
        </p:nvSpPr>
        <p:spPr>
          <a:xfrm>
            <a:off x="4029084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矩形 76"/>
          <p:cNvSpPr/>
          <p:nvPr/>
        </p:nvSpPr>
        <p:spPr>
          <a:xfrm>
            <a:off x="4188445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矩形 77"/>
          <p:cNvSpPr/>
          <p:nvPr/>
        </p:nvSpPr>
        <p:spPr>
          <a:xfrm>
            <a:off x="4347806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矩形 78"/>
          <p:cNvSpPr/>
          <p:nvPr/>
        </p:nvSpPr>
        <p:spPr>
          <a:xfrm>
            <a:off x="4507167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矩形 79"/>
          <p:cNvSpPr/>
          <p:nvPr/>
        </p:nvSpPr>
        <p:spPr>
          <a:xfrm>
            <a:off x="4666528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矩形 80"/>
          <p:cNvSpPr/>
          <p:nvPr/>
        </p:nvSpPr>
        <p:spPr>
          <a:xfrm>
            <a:off x="4825889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矩形 81"/>
          <p:cNvSpPr/>
          <p:nvPr/>
        </p:nvSpPr>
        <p:spPr>
          <a:xfrm>
            <a:off x="4985250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矩形 82"/>
          <p:cNvSpPr/>
          <p:nvPr/>
        </p:nvSpPr>
        <p:spPr>
          <a:xfrm>
            <a:off x="5144611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矩形 83"/>
          <p:cNvSpPr/>
          <p:nvPr/>
        </p:nvSpPr>
        <p:spPr>
          <a:xfrm>
            <a:off x="5303972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矩形 84"/>
          <p:cNvSpPr/>
          <p:nvPr/>
        </p:nvSpPr>
        <p:spPr>
          <a:xfrm>
            <a:off x="5463333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矩形 85"/>
          <p:cNvSpPr/>
          <p:nvPr/>
        </p:nvSpPr>
        <p:spPr>
          <a:xfrm>
            <a:off x="5622694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矩形 86"/>
          <p:cNvSpPr/>
          <p:nvPr/>
        </p:nvSpPr>
        <p:spPr>
          <a:xfrm>
            <a:off x="5782055" y="5499622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矩形 87"/>
          <p:cNvSpPr/>
          <p:nvPr/>
        </p:nvSpPr>
        <p:spPr>
          <a:xfrm>
            <a:off x="841864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矩形 88"/>
          <p:cNvSpPr/>
          <p:nvPr/>
        </p:nvSpPr>
        <p:spPr>
          <a:xfrm>
            <a:off x="1001225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矩形 89"/>
          <p:cNvSpPr/>
          <p:nvPr/>
        </p:nvSpPr>
        <p:spPr>
          <a:xfrm>
            <a:off x="1160586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矩形 90"/>
          <p:cNvSpPr/>
          <p:nvPr/>
        </p:nvSpPr>
        <p:spPr>
          <a:xfrm>
            <a:off x="1319947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矩形 91"/>
          <p:cNvSpPr/>
          <p:nvPr/>
        </p:nvSpPr>
        <p:spPr>
          <a:xfrm>
            <a:off x="1479308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矩形 92"/>
          <p:cNvSpPr/>
          <p:nvPr/>
        </p:nvSpPr>
        <p:spPr>
          <a:xfrm>
            <a:off x="1638669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矩形 93"/>
          <p:cNvSpPr/>
          <p:nvPr/>
        </p:nvSpPr>
        <p:spPr>
          <a:xfrm>
            <a:off x="1798030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矩形 94"/>
          <p:cNvSpPr/>
          <p:nvPr/>
        </p:nvSpPr>
        <p:spPr>
          <a:xfrm>
            <a:off x="1957391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矩形 95"/>
          <p:cNvSpPr/>
          <p:nvPr/>
        </p:nvSpPr>
        <p:spPr>
          <a:xfrm>
            <a:off x="2116752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矩形 96"/>
          <p:cNvSpPr/>
          <p:nvPr/>
        </p:nvSpPr>
        <p:spPr>
          <a:xfrm>
            <a:off x="2276113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矩形 97"/>
          <p:cNvSpPr/>
          <p:nvPr/>
        </p:nvSpPr>
        <p:spPr>
          <a:xfrm>
            <a:off x="2435474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矩形 98"/>
          <p:cNvSpPr/>
          <p:nvPr/>
        </p:nvSpPr>
        <p:spPr>
          <a:xfrm>
            <a:off x="2594835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矩形 99"/>
          <p:cNvSpPr/>
          <p:nvPr/>
        </p:nvSpPr>
        <p:spPr>
          <a:xfrm>
            <a:off x="2754196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矩形 100"/>
          <p:cNvSpPr/>
          <p:nvPr/>
        </p:nvSpPr>
        <p:spPr>
          <a:xfrm>
            <a:off x="2913557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矩形 101"/>
          <p:cNvSpPr/>
          <p:nvPr/>
        </p:nvSpPr>
        <p:spPr>
          <a:xfrm>
            <a:off x="3072918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矩形 102"/>
          <p:cNvSpPr/>
          <p:nvPr/>
        </p:nvSpPr>
        <p:spPr>
          <a:xfrm>
            <a:off x="3232279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矩形 103"/>
          <p:cNvSpPr/>
          <p:nvPr/>
        </p:nvSpPr>
        <p:spPr>
          <a:xfrm>
            <a:off x="3391640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矩形 104"/>
          <p:cNvSpPr/>
          <p:nvPr/>
        </p:nvSpPr>
        <p:spPr>
          <a:xfrm>
            <a:off x="3551001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矩形 105"/>
          <p:cNvSpPr/>
          <p:nvPr/>
        </p:nvSpPr>
        <p:spPr>
          <a:xfrm>
            <a:off x="3710362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矩形 106"/>
          <p:cNvSpPr/>
          <p:nvPr/>
        </p:nvSpPr>
        <p:spPr>
          <a:xfrm>
            <a:off x="3869723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矩形 107"/>
          <p:cNvSpPr/>
          <p:nvPr/>
        </p:nvSpPr>
        <p:spPr>
          <a:xfrm>
            <a:off x="4029084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矩形 108"/>
          <p:cNvSpPr/>
          <p:nvPr/>
        </p:nvSpPr>
        <p:spPr>
          <a:xfrm>
            <a:off x="4188445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矩形 109"/>
          <p:cNvSpPr/>
          <p:nvPr/>
        </p:nvSpPr>
        <p:spPr>
          <a:xfrm>
            <a:off x="4347806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矩形 110"/>
          <p:cNvSpPr/>
          <p:nvPr/>
        </p:nvSpPr>
        <p:spPr>
          <a:xfrm>
            <a:off x="4507167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矩形 111"/>
          <p:cNvSpPr/>
          <p:nvPr/>
        </p:nvSpPr>
        <p:spPr>
          <a:xfrm>
            <a:off x="4668704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矩形 112"/>
          <p:cNvSpPr/>
          <p:nvPr/>
        </p:nvSpPr>
        <p:spPr>
          <a:xfrm>
            <a:off x="4828065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矩形 113"/>
          <p:cNvSpPr/>
          <p:nvPr/>
        </p:nvSpPr>
        <p:spPr>
          <a:xfrm>
            <a:off x="4987426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矩形 114"/>
          <p:cNvSpPr/>
          <p:nvPr/>
        </p:nvSpPr>
        <p:spPr>
          <a:xfrm>
            <a:off x="5146787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矩形 115"/>
          <p:cNvSpPr/>
          <p:nvPr/>
        </p:nvSpPr>
        <p:spPr>
          <a:xfrm>
            <a:off x="5306148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矩形 116"/>
          <p:cNvSpPr/>
          <p:nvPr/>
        </p:nvSpPr>
        <p:spPr>
          <a:xfrm>
            <a:off x="5465509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矩形 117"/>
          <p:cNvSpPr/>
          <p:nvPr/>
        </p:nvSpPr>
        <p:spPr>
          <a:xfrm>
            <a:off x="5624870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矩形 118"/>
          <p:cNvSpPr/>
          <p:nvPr/>
        </p:nvSpPr>
        <p:spPr>
          <a:xfrm>
            <a:off x="5784231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矩形 119"/>
          <p:cNvSpPr/>
          <p:nvPr/>
        </p:nvSpPr>
        <p:spPr>
          <a:xfrm>
            <a:off x="5943592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矩形 120"/>
          <p:cNvSpPr/>
          <p:nvPr/>
        </p:nvSpPr>
        <p:spPr>
          <a:xfrm>
            <a:off x="6102953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矩形 121"/>
          <p:cNvSpPr/>
          <p:nvPr/>
        </p:nvSpPr>
        <p:spPr>
          <a:xfrm>
            <a:off x="6262314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矩形 122"/>
          <p:cNvSpPr/>
          <p:nvPr/>
        </p:nvSpPr>
        <p:spPr>
          <a:xfrm>
            <a:off x="6421675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矩形 123"/>
          <p:cNvSpPr/>
          <p:nvPr/>
        </p:nvSpPr>
        <p:spPr>
          <a:xfrm>
            <a:off x="6581036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矩形 124"/>
          <p:cNvSpPr/>
          <p:nvPr/>
        </p:nvSpPr>
        <p:spPr>
          <a:xfrm>
            <a:off x="6740397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矩形 125"/>
          <p:cNvSpPr/>
          <p:nvPr/>
        </p:nvSpPr>
        <p:spPr>
          <a:xfrm>
            <a:off x="6899758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矩形 126"/>
          <p:cNvSpPr/>
          <p:nvPr/>
        </p:nvSpPr>
        <p:spPr>
          <a:xfrm>
            <a:off x="7059119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矩形 127"/>
          <p:cNvSpPr/>
          <p:nvPr/>
        </p:nvSpPr>
        <p:spPr>
          <a:xfrm>
            <a:off x="7218480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矩形 128"/>
          <p:cNvSpPr/>
          <p:nvPr/>
        </p:nvSpPr>
        <p:spPr>
          <a:xfrm>
            <a:off x="7377841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矩形 129"/>
          <p:cNvSpPr/>
          <p:nvPr/>
        </p:nvSpPr>
        <p:spPr>
          <a:xfrm>
            <a:off x="7537202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矩形 130"/>
          <p:cNvSpPr/>
          <p:nvPr/>
        </p:nvSpPr>
        <p:spPr>
          <a:xfrm>
            <a:off x="7696563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矩形 131"/>
          <p:cNvSpPr/>
          <p:nvPr/>
        </p:nvSpPr>
        <p:spPr>
          <a:xfrm>
            <a:off x="7855924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矩形 132"/>
          <p:cNvSpPr/>
          <p:nvPr/>
        </p:nvSpPr>
        <p:spPr>
          <a:xfrm>
            <a:off x="8015285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矩形 133"/>
          <p:cNvSpPr/>
          <p:nvPr/>
        </p:nvSpPr>
        <p:spPr>
          <a:xfrm>
            <a:off x="8174646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矩形 134"/>
          <p:cNvSpPr/>
          <p:nvPr/>
        </p:nvSpPr>
        <p:spPr>
          <a:xfrm>
            <a:off x="8334007" y="6061937"/>
            <a:ext cx="159361" cy="175846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文本框 135"/>
          <p:cNvSpPr txBox="1"/>
          <p:nvPr/>
        </p:nvSpPr>
        <p:spPr>
          <a:xfrm>
            <a:off x="6091976" y="5371607"/>
            <a:ext cx="163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...... </a:t>
            </a:r>
            <a:r>
              <a:rPr lang="en-US" dirty="0" err="1"/>
              <a:t>mydata</a:t>
            </a:r>
            <a:r>
              <a:rPr lang="en-US" dirty="0"/>
              <a:t>[4]</a:t>
            </a:r>
          </a:p>
        </p:txBody>
      </p:sp>
      <p:sp>
        <p:nvSpPr>
          <p:cNvPr id="137" name="矩形 136"/>
          <p:cNvSpPr/>
          <p:nvPr/>
        </p:nvSpPr>
        <p:spPr>
          <a:xfrm>
            <a:off x="212690" y="4288025"/>
            <a:ext cx="3657033" cy="3236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794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-Calibri">
      <a:majorFont>
        <a:latin typeface="Cambria" panose="02040503050406030204"/>
        <a:ea typeface=""/>
        <a:cs typeface=""/>
        <a:font script="Jpan" typeface="ＭＳ Ｐゴシック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2147</TotalTime>
  <Words>4778</Words>
  <Application>Microsoft Office PowerPoint</Application>
  <PresentationFormat>全屏显示(4:3)</PresentationFormat>
  <Paragraphs>873</Paragraphs>
  <Slides>144</Slides>
  <Notes>2</Notes>
  <HiddenSlides>1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144</vt:i4>
      </vt:variant>
    </vt:vector>
  </HeadingPairs>
  <TitlesOfParts>
    <vt:vector size="162" baseType="lpstr">
      <vt:lpstr>MS PGothic</vt:lpstr>
      <vt:lpstr>MS PGothic</vt:lpstr>
      <vt:lpstr>NimbusMonL-Regu-Extend_850</vt:lpstr>
      <vt:lpstr>NimbusRomNo9L-Regu</vt:lpstr>
      <vt:lpstr>游ゴシック</vt:lpstr>
      <vt:lpstr>微软雅黑</vt:lpstr>
      <vt:lpstr>等线</vt:lpstr>
      <vt:lpstr>等线 Light</vt:lpstr>
      <vt:lpstr>黑体</vt:lpstr>
      <vt:lpstr>Arial</vt:lpstr>
      <vt:lpstr>Arial Black</vt:lpstr>
      <vt:lpstr>Calibri</vt:lpstr>
      <vt:lpstr>Calibri Light</vt:lpstr>
      <vt:lpstr>Courier New</vt:lpstr>
      <vt:lpstr>Mangal</vt:lpstr>
      <vt:lpstr>Times New Roman</vt:lpstr>
      <vt:lpstr>Wingdings</vt:lpstr>
      <vt:lpstr>Office 主题​​</vt:lpstr>
      <vt:lpstr>高性能计算程序设计基础</vt:lpstr>
      <vt:lpstr>PowerPoint 演示文稿</vt:lpstr>
      <vt:lpstr>Roadmap</vt:lpstr>
      <vt:lpstr>A distributed memory system</vt:lpstr>
      <vt:lpstr>A shared memory system</vt:lpstr>
      <vt:lpstr>PowerPoint 演示文稿</vt:lpstr>
      <vt:lpstr>Hello World! </vt:lpstr>
      <vt:lpstr>Finding Out About the Environment</vt:lpstr>
      <vt:lpstr>Identifying MPI processes</vt:lpstr>
      <vt:lpstr>Our first MPI program</vt:lpstr>
      <vt:lpstr>PowerPoint 演示文稿</vt:lpstr>
      <vt:lpstr>Compilation</vt:lpstr>
      <vt:lpstr>Setup Multiple Computer Environment</vt:lpstr>
      <vt:lpstr>Execution</vt:lpstr>
      <vt:lpstr>Execution</vt:lpstr>
      <vt:lpstr>MPI Programs</vt:lpstr>
      <vt:lpstr>MPI Components</vt:lpstr>
      <vt:lpstr>Basic Outline</vt:lpstr>
      <vt:lpstr>Communicators </vt:lpstr>
      <vt:lpstr>Communicators</vt:lpstr>
      <vt:lpstr>PowerPoint 演示文稿</vt:lpstr>
      <vt:lpstr>SPMD</vt:lpstr>
      <vt:lpstr>MPI Basic Send/Receive</vt:lpstr>
      <vt:lpstr>Communication</vt:lpstr>
      <vt:lpstr>MPI Datatypes</vt:lpstr>
      <vt:lpstr>Data types</vt:lpstr>
      <vt:lpstr>Communication</vt:lpstr>
      <vt:lpstr>MPI Tags</vt:lpstr>
      <vt:lpstr>Message matching</vt:lpstr>
      <vt:lpstr>Receiving messages</vt:lpstr>
      <vt:lpstr>status_p  argument</vt:lpstr>
      <vt:lpstr>How much data am I receiving?</vt:lpstr>
      <vt:lpstr>Issues with send and receive</vt:lpstr>
      <vt:lpstr>Trapezoidal rule in mpi 基于MPI的梯形积分法</vt:lpstr>
      <vt:lpstr>The Trapezoidal Rule</vt:lpstr>
      <vt:lpstr>The Trapezoidal Rule（梯形积分法）</vt:lpstr>
      <vt:lpstr>One trapezoid</vt:lpstr>
      <vt:lpstr>Pseudo-code for a serial program</vt:lpstr>
      <vt:lpstr>Parallelizing the Trapezoidal Rule</vt:lpstr>
      <vt:lpstr>Parallel pseudo-code</vt:lpstr>
      <vt:lpstr>Tasks and communications for Trapezoidal Rule</vt:lpstr>
      <vt:lpstr>First version (1) 程序3-2</vt:lpstr>
      <vt:lpstr>First version (2)</vt:lpstr>
      <vt:lpstr>First version (3)</vt:lpstr>
      <vt:lpstr>Dealing with I/O</vt:lpstr>
      <vt:lpstr>Running with 6 processes</vt:lpstr>
      <vt:lpstr>Input </vt:lpstr>
      <vt:lpstr>Function for reading user input</vt:lpstr>
      <vt:lpstr>Collective communication</vt:lpstr>
      <vt:lpstr>Tree-structured communication</vt:lpstr>
      <vt:lpstr>A tree-structured global sum</vt:lpstr>
      <vt:lpstr>An alternative tree-structured global sum</vt:lpstr>
      <vt:lpstr>MPI_Reduce</vt:lpstr>
      <vt:lpstr>Predefined reduction operators in MPI</vt:lpstr>
      <vt:lpstr>Collective Data Movement</vt:lpstr>
      <vt:lpstr>Collective Data Movement</vt:lpstr>
      <vt:lpstr>Collective Data Movement</vt:lpstr>
      <vt:lpstr>Collective vs. Point-to-Point Communications</vt:lpstr>
      <vt:lpstr>Collective vs. Point-to-Point Communications</vt:lpstr>
      <vt:lpstr>Collective vs. Point-to-Point Communications</vt:lpstr>
      <vt:lpstr>Collective vs. Point-to-Point Communications</vt:lpstr>
      <vt:lpstr>Example (1)</vt:lpstr>
      <vt:lpstr>MPI_Allreduce</vt:lpstr>
      <vt:lpstr>PowerPoint 演示文稿</vt:lpstr>
      <vt:lpstr>PowerPoint 演示文稿</vt:lpstr>
      <vt:lpstr>Broadcast</vt:lpstr>
      <vt:lpstr>PowerPoint 演示文稿</vt:lpstr>
      <vt:lpstr>A version of Get_input that uses MPI_Bcast</vt:lpstr>
      <vt:lpstr>Data distributions</vt:lpstr>
      <vt:lpstr>Serial implementation of vector addition</vt:lpstr>
      <vt:lpstr>Different partitions of a 12-component vector among 3 processes</vt:lpstr>
      <vt:lpstr>Partitioning options</vt:lpstr>
      <vt:lpstr>Parallel implementation of  vector addition</vt:lpstr>
      <vt:lpstr>Scatter</vt:lpstr>
      <vt:lpstr>Reading and distributing a vector</vt:lpstr>
      <vt:lpstr>Gather</vt:lpstr>
      <vt:lpstr>Print a distributed vector (1)</vt:lpstr>
      <vt:lpstr>Print a distributed vector (2)</vt:lpstr>
      <vt:lpstr>Allgather</vt:lpstr>
      <vt:lpstr>AllGather</vt:lpstr>
      <vt:lpstr>AllGather Performance</vt:lpstr>
      <vt:lpstr>MPI Derived Datatype</vt:lpstr>
      <vt:lpstr>Derived datatypes</vt:lpstr>
      <vt:lpstr>Derived datatypes</vt:lpstr>
      <vt:lpstr>MPI_Type create_struct</vt:lpstr>
      <vt:lpstr>MPI_Get_address</vt:lpstr>
      <vt:lpstr>MPI_Type_commit</vt:lpstr>
      <vt:lpstr>MPI_Type_free</vt:lpstr>
      <vt:lpstr>Get input function with a derived datatype (1)</vt:lpstr>
      <vt:lpstr>Get input function with a derived datatype (2)</vt:lpstr>
      <vt:lpstr>Get input function with a derived datatype (3)</vt:lpstr>
      <vt:lpstr>Difference with C Struct</vt:lpstr>
      <vt:lpstr>Other derived datatype</vt:lpstr>
      <vt:lpstr>Other derived datatype</vt:lpstr>
      <vt:lpstr>Other derived datatype</vt:lpstr>
      <vt:lpstr>Other derived datatype</vt:lpstr>
      <vt:lpstr>Other derived datatype</vt:lpstr>
      <vt:lpstr>Problem of derived datatype</vt:lpstr>
      <vt:lpstr>Problem of derived datatype</vt:lpstr>
      <vt:lpstr>Problem of derived datatype</vt:lpstr>
      <vt:lpstr>Performance evaluation</vt:lpstr>
      <vt:lpstr>Elapsed parallel time</vt:lpstr>
      <vt:lpstr>PowerPoint 演示文稿</vt:lpstr>
      <vt:lpstr>Elapsed serial time</vt:lpstr>
      <vt:lpstr>Elapsed serial time</vt:lpstr>
      <vt:lpstr>MPI_Barrier</vt:lpstr>
      <vt:lpstr>MPI_Barrier</vt:lpstr>
      <vt:lpstr>Run-times of serial and parallel matrix-vector multiplication</vt:lpstr>
      <vt:lpstr>Speedup</vt:lpstr>
      <vt:lpstr>Efficiency</vt:lpstr>
      <vt:lpstr>Speedups of Parallel Matrix-Vector Multiplication</vt:lpstr>
      <vt:lpstr>Efficiencies of Parallel Matrix-Vector Multiplication</vt:lpstr>
      <vt:lpstr>Scalability</vt:lpstr>
      <vt:lpstr>Scalability</vt:lpstr>
      <vt:lpstr>A parallel sorting algorithm</vt:lpstr>
      <vt:lpstr>Sorting</vt:lpstr>
      <vt:lpstr>Serial bubble sort</vt:lpstr>
      <vt:lpstr>Odd-even transposition sort</vt:lpstr>
      <vt:lpstr>Example</vt:lpstr>
      <vt:lpstr>Serial odd-even transposition sort</vt:lpstr>
      <vt:lpstr>Communications among tasks in odd-even sort</vt:lpstr>
      <vt:lpstr>Parallel odd-even transposition sort</vt:lpstr>
      <vt:lpstr>Pseudo-code</vt:lpstr>
      <vt:lpstr>Compute_partner</vt:lpstr>
      <vt:lpstr>Safety in MPI programs</vt:lpstr>
      <vt:lpstr>Safety in MPI programs</vt:lpstr>
      <vt:lpstr>Safety in MPI programs</vt:lpstr>
      <vt:lpstr>Safety in MPI programs</vt:lpstr>
      <vt:lpstr>Sources of Deadlocks</vt:lpstr>
      <vt:lpstr>Some Solutions to the “unsafe” Problem</vt:lpstr>
      <vt:lpstr>More Solutions to the “unsafe” Problem</vt:lpstr>
      <vt:lpstr>MPI_Ssend</vt:lpstr>
      <vt:lpstr>Restructuring communication</vt:lpstr>
      <vt:lpstr>MPI_Sendrecv</vt:lpstr>
      <vt:lpstr>MPI_Sendrecv</vt:lpstr>
      <vt:lpstr>Safe communication with five processes</vt:lpstr>
      <vt:lpstr>Parallel odd-even transposition sort</vt:lpstr>
      <vt:lpstr>Run-times of parallel odd-even sort</vt:lpstr>
      <vt:lpstr>MPI’s Non-blocking Operations</vt:lpstr>
      <vt:lpstr>MPI’s Non-blocking Operations</vt:lpstr>
      <vt:lpstr>Concluding Remarks (1)</vt:lpstr>
      <vt:lpstr>Concluding Remarks (2)</vt:lpstr>
      <vt:lpstr>Concluding Remarks (3)</vt:lpstr>
      <vt:lpstr>Concluding Remarks (4)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HuangDan</dc:creator>
  <cp:lastModifiedBy>HuangDan</cp:lastModifiedBy>
  <cp:revision>131</cp:revision>
  <dcterms:created xsi:type="dcterms:W3CDTF">2020-08-28T06:03:22Z</dcterms:created>
  <dcterms:modified xsi:type="dcterms:W3CDTF">2021-09-16T01:40:08Z</dcterms:modified>
</cp:coreProperties>
</file>